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3"/>
  </p:notesMasterIdLst>
  <p:sldIdLst>
    <p:sldId id="327" r:id="rId2"/>
    <p:sldId id="328" r:id="rId3"/>
    <p:sldId id="329" r:id="rId4"/>
    <p:sldId id="330" r:id="rId5"/>
    <p:sldId id="308" r:id="rId6"/>
    <p:sldId id="309" r:id="rId7"/>
    <p:sldId id="310" r:id="rId8"/>
    <p:sldId id="311" r:id="rId9"/>
    <p:sldId id="312" r:id="rId10"/>
    <p:sldId id="313" r:id="rId11"/>
    <p:sldId id="314" r:id="rId12"/>
    <p:sldId id="315" r:id="rId13"/>
    <p:sldId id="316" r:id="rId14"/>
    <p:sldId id="317" r:id="rId15"/>
    <p:sldId id="322" r:id="rId16"/>
    <p:sldId id="323" r:id="rId17"/>
    <p:sldId id="324" r:id="rId18"/>
    <p:sldId id="325" r:id="rId19"/>
    <p:sldId id="326" r:id="rId20"/>
    <p:sldId id="256" r:id="rId21"/>
    <p:sldId id="262" r:id="rId22"/>
    <p:sldId id="270" r:id="rId23"/>
    <p:sldId id="259" r:id="rId24"/>
    <p:sldId id="290" r:id="rId25"/>
    <p:sldId id="287" r:id="rId26"/>
    <p:sldId id="288" r:id="rId27"/>
    <p:sldId id="264" r:id="rId28"/>
    <p:sldId id="263" r:id="rId29"/>
    <p:sldId id="260" r:id="rId30"/>
    <p:sldId id="261" r:id="rId31"/>
    <p:sldId id="258" r:id="rId32"/>
    <p:sldId id="292" r:id="rId33"/>
    <p:sldId id="293" r:id="rId34"/>
    <p:sldId id="274" r:id="rId35"/>
    <p:sldId id="269" r:id="rId36"/>
    <p:sldId id="265" r:id="rId37"/>
    <p:sldId id="294" r:id="rId38"/>
    <p:sldId id="296" r:id="rId39"/>
    <p:sldId id="280" r:id="rId40"/>
    <p:sldId id="298" r:id="rId41"/>
    <p:sldId id="307" r:id="rId42"/>
    <p:sldId id="299" r:id="rId43"/>
    <p:sldId id="300" r:id="rId44"/>
    <p:sldId id="301" r:id="rId45"/>
    <p:sldId id="302" r:id="rId46"/>
    <p:sldId id="303" r:id="rId47"/>
    <p:sldId id="304" r:id="rId48"/>
    <p:sldId id="305" r:id="rId49"/>
    <p:sldId id="306" r:id="rId50"/>
    <p:sldId id="297" r:id="rId51"/>
    <p:sldId id="295" r:id="rId52"/>
  </p:sldIdLst>
  <p:sldSz cx="9144000" cy="5143500" type="screen16x9"/>
  <p:notesSz cx="6858000" cy="9144000"/>
  <p:embeddedFontLst>
    <p:embeddedFont>
      <p:font typeface="Muli" panose="020B0604020202020204" charset="0"/>
      <p:regular r:id="rId54"/>
      <p:bold r:id="rId55"/>
      <p:italic r:id="rId56"/>
      <p:boldItalic r:id="rId57"/>
    </p:embeddedFont>
    <p:embeddedFont>
      <p:font typeface="Nixie One" panose="020B0604020202020204" charset="0"/>
      <p:regular r:id="rId58"/>
    </p:embeddedFont>
    <p:embeddedFont>
      <p:font typeface="Helvetica Neue"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C0166C-AF49-46A5-9026-AA73A97E8A49}">
  <a:tblStyle styleId="{97C0166C-AF49-46A5-9026-AA73A97E8A4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2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6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35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82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883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6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9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64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7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14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5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273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00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94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676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610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943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5536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04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01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422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102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44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481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44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2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204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874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121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254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333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366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111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735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15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13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003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06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6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a:endParaRPr/>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597" y="2992265"/>
            <a:ext cx="3927764" cy="2151235"/>
          </a:xfrm>
          <a:prstGeom prst="rect">
            <a:avLst/>
          </a:prstGeom>
        </p:spPr>
      </p:pic>
      <p:sp>
        <p:nvSpPr>
          <p:cNvPr id="337" name="Google Shape;337;p11"/>
          <p:cNvSpPr txBox="1">
            <a:spLocks noGrp="1"/>
          </p:cNvSpPr>
          <p:nvPr>
            <p:ph type="ctrTitle"/>
          </p:nvPr>
        </p:nvSpPr>
        <p:spPr>
          <a:xfrm>
            <a:off x="528827" y="2220089"/>
            <a:ext cx="8086345" cy="1159800"/>
          </a:xfrm>
          <a:prstGeom prst="rect">
            <a:avLst/>
          </a:prstGeom>
        </p:spPr>
        <p:txBody>
          <a:bodyPr spcFirstLastPara="1" wrap="square" lIns="91425" tIns="91425" rIns="91425" bIns="91425" anchor="ctr" anchorCtr="0">
            <a:noAutofit/>
          </a:bodyPr>
          <a:lstStyle/>
          <a:p>
            <a:r>
              <a:rPr lang="es-ES" sz="3200" b="1" dirty="0">
                <a:solidFill>
                  <a:srgbClr val="00B0F0"/>
                </a:solidFill>
                <a:latin typeface="Times New Roman" panose="02020603050405020304" pitchFamily="18" charset="0"/>
                <a:cs typeface="Times New Roman" panose="02020603050405020304" pitchFamily="18" charset="0"/>
              </a:rPr>
              <a:t>ANALISIS ESTATICO DE SOFTWARE</a:t>
            </a:r>
            <a:r>
              <a:rPr lang="es-ES" dirty="0"/>
              <a:t/>
            </a:r>
            <a:br>
              <a:rPr lang="es-ES" dirty="0"/>
            </a:br>
            <a:endParaRPr dirty="0"/>
          </a:p>
        </p:txBody>
      </p:sp>
    </p:spTree>
    <p:extLst>
      <p:ext uri="{BB962C8B-B14F-4D97-AF65-F5344CB8AC3E}">
        <p14:creationId xmlns:p14="http://schemas.microsoft.com/office/powerpoint/2010/main" val="154430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210681" y="322118"/>
            <a:ext cx="5987745" cy="12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smtClean="0"/>
              <a:t>F</a:t>
            </a:r>
            <a:r>
              <a:rPr lang="en" sz="4800" dirty="0" smtClean="0"/>
              <a:t>ase de coleccion </a:t>
            </a:r>
            <a:endParaRPr sz="48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2" name="Marcador de texto 1"/>
          <p:cNvSpPr>
            <a:spLocks noGrp="1"/>
          </p:cNvSpPr>
          <p:nvPr>
            <p:ph type="body" idx="1"/>
          </p:nvPr>
        </p:nvSpPr>
        <p:spPr>
          <a:xfrm>
            <a:off x="1745673" y="1707868"/>
            <a:ext cx="5611091" cy="2663700"/>
          </a:xfrm>
        </p:spPr>
        <p:txBody>
          <a:bodyPr/>
          <a:lstStyle/>
          <a:p>
            <a:r>
              <a:rPr lang="es-CO" sz="1800" dirty="0" smtClean="0"/>
              <a:t>En esta fase el registro de defectos encontrados por cada miembro del equipo es compilado en un solo documento que servirá de base para la discusión sobre los defectos</a:t>
            </a:r>
          </a:p>
          <a:p>
            <a:r>
              <a:rPr lang="es-CO" sz="1800" dirty="0" smtClean="0"/>
              <a:t>En la reunión se discute si los defectos detectados son falso positivos y se intentara encontrar mas defectos ayudados por los demás participantes</a:t>
            </a:r>
            <a:endParaRPr lang="en-US" sz="1800" dirty="0"/>
          </a:p>
        </p:txBody>
      </p:sp>
    </p:spTree>
    <p:extLst>
      <p:ext uri="{BB962C8B-B14F-4D97-AF65-F5344CB8AC3E}">
        <p14:creationId xmlns:p14="http://schemas.microsoft.com/office/powerpoint/2010/main" val="2655535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169116" y="582207"/>
            <a:ext cx="6268302" cy="10595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4400" dirty="0" smtClean="0"/>
              <a:t>Etapa de compilación</a:t>
            </a:r>
            <a:endParaRPr sz="4400" dirty="0"/>
          </a:p>
        </p:txBody>
      </p:sp>
      <p:sp>
        <p:nvSpPr>
          <p:cNvPr id="373" name="Google Shape;373;p16"/>
          <p:cNvSpPr txBox="1">
            <a:spLocks noGrp="1"/>
          </p:cNvSpPr>
          <p:nvPr>
            <p:ph type="body" idx="1"/>
          </p:nvPr>
        </p:nvSpPr>
        <p:spPr>
          <a:xfrm>
            <a:off x="1795045" y="1953788"/>
            <a:ext cx="5457810" cy="16599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sz="1800" dirty="0" smtClean="0"/>
              <a:t>L</a:t>
            </a:r>
            <a:r>
              <a:rPr lang="en" sz="1800" dirty="0" smtClean="0"/>
              <a:t>os defectos detectados por cada participante deben ser reunidos y documentados</a:t>
            </a:r>
          </a:p>
          <a:p>
            <a:pPr marL="457200" lvl="0" indent="-317500" algn="l" rtl="0">
              <a:spcBef>
                <a:spcPts val="600"/>
              </a:spcBef>
              <a:spcAft>
                <a:spcPts val="0"/>
              </a:spcAft>
              <a:buSzPts val="1400"/>
              <a:buChar char="◇"/>
            </a:pPr>
            <a:r>
              <a:rPr lang="en-US" sz="1800" dirty="0" smtClean="0"/>
              <a:t>E</a:t>
            </a:r>
            <a:r>
              <a:rPr lang="en" sz="1800" dirty="0" smtClean="0"/>
              <a:t>sta etapa debe ayudar a determinar si es necesaria otra reinspecion o no:</a:t>
            </a:r>
          </a:p>
          <a:p>
            <a:pPr marL="457200" lvl="0" indent="-317500" algn="l" rtl="0">
              <a:spcBef>
                <a:spcPts val="600"/>
              </a:spcBef>
              <a:spcAft>
                <a:spcPts val="0"/>
              </a:spcAft>
              <a:buSzPts val="1400"/>
              <a:buChar char="◇"/>
            </a:pPr>
            <a:r>
              <a:rPr lang="en-US" sz="1800" dirty="0" smtClean="0"/>
              <a:t>U</a:t>
            </a:r>
            <a:r>
              <a:rPr lang="en" sz="1800" dirty="0" smtClean="0"/>
              <a:t>na coincidencia alta</a:t>
            </a:r>
          </a:p>
          <a:p>
            <a:pPr marL="457200" lvl="0" indent="-317500" algn="l" rtl="0">
              <a:spcBef>
                <a:spcPts val="600"/>
              </a:spcBef>
              <a:spcAft>
                <a:spcPts val="0"/>
              </a:spcAft>
              <a:buSzPts val="1400"/>
              <a:buChar char="◇"/>
            </a:pPr>
            <a:r>
              <a:rPr lang="en-US" sz="1800" dirty="0" smtClean="0"/>
              <a:t>U</a:t>
            </a:r>
            <a:r>
              <a:rPr lang="en" sz="1800" dirty="0" smtClean="0"/>
              <a:t>na coincidencia pobre</a:t>
            </a:r>
            <a:endParaRPr sz="1800"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504629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2740617" y="997526"/>
            <a:ext cx="6091656" cy="926173"/>
          </a:xfrm>
          <a:prstGeom prst="rect">
            <a:avLst/>
          </a:prstGeom>
        </p:spPr>
        <p:txBody>
          <a:bodyPr spcFirstLastPara="1" wrap="square" lIns="91425" tIns="91425" rIns="91425" bIns="91425" anchor="b" anchorCtr="0">
            <a:noAutofit/>
          </a:bodyPr>
          <a:lstStyle/>
          <a:p>
            <a:r>
              <a:rPr lang="es-CO" sz="4800" dirty="0" smtClean="0"/>
              <a:t>Reunión</a:t>
            </a:r>
            <a:r>
              <a:rPr lang="es-CO" sz="4800" dirty="0"/>
              <a:t/>
            </a:r>
            <a:br>
              <a:rPr lang="es-CO" sz="4800" dirty="0"/>
            </a:br>
            <a:r>
              <a:rPr lang="es-CO" sz="4800" dirty="0" smtClean="0"/>
              <a:t>de </a:t>
            </a:r>
            <a:r>
              <a:rPr lang="es-CO" sz="4800" dirty="0"/>
              <a:t>r</a:t>
            </a:r>
            <a:r>
              <a:rPr lang="es-CO" sz="4800" dirty="0" smtClean="0"/>
              <a:t>evisión </a:t>
            </a:r>
            <a:endParaRPr sz="4800" dirty="0"/>
          </a:p>
        </p:txBody>
      </p:sp>
      <p:sp>
        <p:nvSpPr>
          <p:cNvPr id="407" name="Google Shape;407;p19"/>
          <p:cNvSpPr txBox="1">
            <a:spLocks noGrp="1"/>
          </p:cNvSpPr>
          <p:nvPr>
            <p:ph type="body" idx="1"/>
          </p:nvPr>
        </p:nvSpPr>
        <p:spPr>
          <a:xfrm>
            <a:off x="1732699" y="2380900"/>
            <a:ext cx="5520156" cy="2544900"/>
          </a:xfrm>
          <a:prstGeom prst="rect">
            <a:avLst/>
          </a:prstGeom>
        </p:spPr>
        <p:txBody>
          <a:bodyPr spcFirstLastPara="1" wrap="square" lIns="91425" tIns="91425" rIns="91425" bIns="91425" anchor="t" anchorCtr="0">
            <a:noAutofit/>
          </a:bodyPr>
          <a:lstStyle/>
          <a:p>
            <a:pPr marL="285750" indent="-285750"/>
            <a:r>
              <a:rPr lang="es-CO" sz="1800" dirty="0" smtClean="0">
                <a:latin typeface="Times New Roman" panose="02020603050405020304" pitchFamily="18" charset="0"/>
                <a:cs typeface="Times New Roman" panose="02020603050405020304" pitchFamily="18" charset="0"/>
              </a:rPr>
              <a:t>Se realiza un reunión para compilar y discutir los defectos </a:t>
            </a:r>
          </a:p>
          <a:p>
            <a:pPr marL="285750" indent="-285750"/>
            <a:r>
              <a:rPr lang="es-CO" sz="1800" dirty="0" smtClean="0">
                <a:latin typeface="Times New Roman" panose="02020603050405020304" pitchFamily="18" charset="0"/>
                <a:cs typeface="Times New Roman" panose="02020603050405020304" pitchFamily="18" charset="0"/>
              </a:rPr>
              <a:t>Prestar especial atención a los defectos, hacer recomendaciones sobre como manejar los defectos y tomar decisiones al respecto</a:t>
            </a:r>
            <a:endParaRPr sz="1800" dirty="0">
              <a:latin typeface="Times New Roman" panose="02020603050405020304" pitchFamily="18" charset="0"/>
              <a:cs typeface="Times New Roman" panose="02020603050405020304" pitchFamily="18" charset="0"/>
            </a:endParaRP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651810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603297" y="430768"/>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503397" y="308884"/>
            <a:ext cx="499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smtClean="0"/>
              <a:t>Fase de corrección y seguimiento</a:t>
            </a:r>
            <a:endParaRPr dirty="0"/>
          </a:p>
        </p:txBody>
      </p:sp>
      <p:sp>
        <p:nvSpPr>
          <p:cNvPr id="381" name="Google Shape;381;p17"/>
          <p:cNvSpPr txBox="1">
            <a:spLocks noGrp="1"/>
          </p:cNvSpPr>
          <p:nvPr>
            <p:ph type="subTitle" idx="4294967295"/>
          </p:nvPr>
        </p:nvSpPr>
        <p:spPr>
          <a:xfrm>
            <a:off x="3503397" y="1733499"/>
            <a:ext cx="4638820" cy="784800"/>
          </a:xfrm>
          <a:prstGeom prst="rect">
            <a:avLst/>
          </a:prstGeom>
        </p:spPr>
        <p:txBody>
          <a:bodyPr spcFirstLastPara="1" wrap="square" lIns="91425" tIns="91425" rIns="91425" bIns="91425" anchor="t" anchorCtr="0">
            <a:noAutofit/>
          </a:bodyPr>
          <a:lstStyle/>
          <a:p>
            <a:pPr marL="342900" indent="-342900"/>
            <a:r>
              <a:rPr lang="es-CO" sz="2400" dirty="0" smtClean="0">
                <a:latin typeface="Times New Roman" panose="02020603050405020304" pitchFamily="18" charset="0"/>
                <a:cs typeface="Times New Roman" panose="02020603050405020304" pitchFamily="18" charset="0"/>
              </a:rPr>
              <a:t>El autor corrige los defectos encontrados o proporciona una explicación razonable sobre por que ciertos defectos no lo son </a:t>
            </a:r>
          </a:p>
          <a:p>
            <a:pPr marL="342900" indent="-342900"/>
            <a:r>
              <a:rPr lang="es-CO" sz="2400" dirty="0" smtClean="0">
                <a:latin typeface="Times New Roman" panose="02020603050405020304" pitchFamily="18" charset="0"/>
                <a:cs typeface="Times New Roman" panose="02020603050405020304" pitchFamily="18" charset="0"/>
              </a:rPr>
              <a:t>El autor envía un informe sobre los defectos corregidos y que no hacerlo informar el por que</a:t>
            </a: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424881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title" idx="4294967295"/>
          </p:nvPr>
        </p:nvSpPr>
        <p:spPr>
          <a:xfrm>
            <a:off x="1898954" y="772838"/>
            <a:ext cx="62589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Funciones y responsabilidades</a:t>
            </a:r>
            <a:endParaRPr dirty="0">
              <a:solidFill>
                <a:srgbClr val="19BBD5"/>
              </a:solidFill>
            </a:endParaRPr>
          </a:p>
        </p:txBody>
      </p:sp>
      <p:sp>
        <p:nvSpPr>
          <p:cNvPr id="588" name="Google Shape;588;p37"/>
          <p:cNvSpPr txBox="1">
            <a:spLocks noGrp="1"/>
          </p:cNvSpPr>
          <p:nvPr>
            <p:ph type="body" idx="4294967295"/>
          </p:nvPr>
        </p:nvSpPr>
        <p:spPr>
          <a:xfrm>
            <a:off x="1317064" y="1095488"/>
            <a:ext cx="6954000" cy="3572387"/>
          </a:xfrm>
          <a:prstGeom prst="rect">
            <a:avLst/>
          </a:prstGeom>
        </p:spPr>
        <p:txBody>
          <a:bodyPr spcFirstLastPara="1" wrap="square" lIns="91425" tIns="91425" rIns="91425" bIns="91425" anchor="t" anchorCtr="0">
            <a:noAutofit/>
          </a:bodyPr>
          <a:lstStyle/>
          <a:p>
            <a:pPr marL="139700" lvl="0" indent="0" algn="l" rtl="0">
              <a:lnSpc>
                <a:spcPct val="115000"/>
              </a:lnSpc>
              <a:spcBef>
                <a:spcPts val="600"/>
              </a:spcBef>
              <a:spcAft>
                <a:spcPts val="0"/>
              </a:spcAft>
              <a:buSzPts val="1400"/>
              <a:buNone/>
            </a:pPr>
            <a:r>
              <a:rPr lang="en-US" dirty="0" smtClean="0"/>
              <a:t>U</a:t>
            </a:r>
            <a:r>
              <a:rPr lang="en" dirty="0" smtClean="0"/>
              <a:t>na revision informal tipica debe tener las siguientes funciones</a:t>
            </a:r>
          </a:p>
          <a:p>
            <a:pPr marL="457200" lvl="0" indent="-317500" algn="l" rtl="0">
              <a:lnSpc>
                <a:spcPct val="115000"/>
              </a:lnSpc>
              <a:spcBef>
                <a:spcPts val="600"/>
              </a:spcBef>
              <a:spcAft>
                <a:spcPts val="0"/>
              </a:spcAft>
              <a:buSzPts val="1400"/>
              <a:buChar char="◇"/>
            </a:pPr>
            <a:r>
              <a:rPr lang="es-CO" b="1" dirty="0" smtClean="0"/>
              <a:t>JEFE: </a:t>
            </a:r>
            <a:r>
              <a:rPr lang="es-CO" dirty="0" smtClean="0"/>
              <a:t>decide sobre la ejecución de la revisiones, asignar el tiempo en los calendarios del proyecto y determina si se han logrado los objetivos </a:t>
            </a:r>
          </a:p>
          <a:p>
            <a:pPr marL="457200" lvl="0" indent="-317500" algn="l" rtl="0">
              <a:lnSpc>
                <a:spcPct val="115000"/>
              </a:lnSpc>
              <a:spcBef>
                <a:spcPts val="600"/>
              </a:spcBef>
              <a:spcAft>
                <a:spcPts val="0"/>
              </a:spcAft>
              <a:buSzPts val="1400"/>
              <a:buChar char="◇"/>
            </a:pPr>
            <a:r>
              <a:rPr lang="es-CO" b="1" dirty="0" smtClean="0"/>
              <a:t>MODERADOR</a:t>
            </a:r>
            <a:r>
              <a:rPr lang="es-CO" dirty="0" smtClean="0"/>
              <a:t>: es la persona que lidera la revisión del documento o serie de documentos, incluyendo la planificación, seguimiento y reuniones</a:t>
            </a:r>
          </a:p>
          <a:p>
            <a:pPr marL="457200" lvl="0" indent="-317500" algn="l" rtl="0">
              <a:lnSpc>
                <a:spcPct val="115000"/>
              </a:lnSpc>
              <a:spcBef>
                <a:spcPts val="600"/>
              </a:spcBef>
              <a:spcAft>
                <a:spcPts val="0"/>
              </a:spcAft>
              <a:buSzPts val="1400"/>
              <a:buChar char="◇"/>
            </a:pPr>
            <a:r>
              <a:rPr lang="es-CO" b="1" dirty="0" smtClean="0"/>
              <a:t>AUTOR</a:t>
            </a:r>
            <a:r>
              <a:rPr lang="es-CO" dirty="0" smtClean="0"/>
              <a:t> : es el escritor o la persona con la máxima responsabilidad de los documentos a revisar</a:t>
            </a:r>
          </a:p>
          <a:p>
            <a:pPr marL="457200" lvl="0" indent="-317500" algn="l" rtl="0">
              <a:lnSpc>
                <a:spcPct val="115000"/>
              </a:lnSpc>
              <a:spcBef>
                <a:spcPts val="600"/>
              </a:spcBef>
              <a:spcAft>
                <a:spcPts val="0"/>
              </a:spcAft>
              <a:buSzPts val="1400"/>
              <a:buChar char="◇"/>
            </a:pPr>
            <a:r>
              <a:rPr lang="es-CO" b="1" dirty="0" smtClean="0"/>
              <a:t>REVISORES</a:t>
            </a:r>
            <a:r>
              <a:rPr lang="es-CO" dirty="0" smtClean="0"/>
              <a:t> se trata de personas con una experiencia en el ámbito técnico p comercial también denominados inspectores que tras la necesaria preparación , identifican y describen los defectos sobre el producto</a:t>
            </a:r>
          </a:p>
          <a:p>
            <a:pPr marL="457200" lvl="0" indent="-317500" algn="l" rtl="0">
              <a:lnSpc>
                <a:spcPct val="115000"/>
              </a:lnSpc>
              <a:spcBef>
                <a:spcPts val="600"/>
              </a:spcBef>
              <a:spcAft>
                <a:spcPts val="0"/>
              </a:spcAft>
              <a:buSzPts val="1400"/>
              <a:buChar char="◇"/>
            </a:pPr>
            <a:r>
              <a:rPr lang="es-CO" b="1" dirty="0" smtClean="0"/>
              <a:t>ESCRIBA O REGISTRADOR </a:t>
            </a:r>
            <a:r>
              <a:rPr lang="es-CO" dirty="0" smtClean="0"/>
              <a:t>: encargado de documentar todos los problemas, asuntos y puntos abiertos que se han identificados durante la reunión  </a:t>
            </a:r>
            <a:endParaRPr dirty="0"/>
          </a:p>
        </p:txBody>
      </p:sp>
      <p:sp>
        <p:nvSpPr>
          <p:cNvPr id="590" name="Google Shape;590;p3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446784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3095625" y="1010129"/>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Tipos de revisiones</a:t>
            </a:r>
            <a:endParaRPr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803071"/>
            <a:ext cx="2192962" cy="1537357"/>
          </a:xfrm>
          <a:prstGeom prst="rect">
            <a:avLst/>
          </a:prstGeom>
        </p:spPr>
      </p:pic>
      <p:sp>
        <p:nvSpPr>
          <p:cNvPr id="2" name="CuadroTexto 1">
            <a:extLst>
              <a:ext uri="{FF2B5EF4-FFF2-40B4-BE49-F238E27FC236}">
                <a16:creationId xmlns:a16="http://schemas.microsoft.com/office/drawing/2014/main" id="{2971E360-40E9-4592-8287-B523D76AE428}"/>
              </a:ext>
            </a:extLst>
          </p:cNvPr>
          <p:cNvSpPr txBox="1"/>
          <p:nvPr/>
        </p:nvSpPr>
        <p:spPr>
          <a:xfrm>
            <a:off x="2902688" y="2477386"/>
            <a:ext cx="5188689" cy="646331"/>
          </a:xfrm>
          <a:prstGeom prst="rect">
            <a:avLst/>
          </a:prstGeom>
          <a:noFill/>
        </p:spPr>
        <p:txBody>
          <a:bodyPr wrap="square" rtlCol="0">
            <a:spAutoFit/>
          </a:bodyPr>
          <a:lstStyle/>
          <a:p>
            <a:r>
              <a:rPr lang="es-CO" sz="1800" dirty="0">
                <a:solidFill>
                  <a:schemeClr val="bg1"/>
                </a:solidFill>
              </a:rPr>
              <a:t>Un producto de software  puede ser objeto de varias revisiones </a:t>
            </a:r>
          </a:p>
        </p:txBody>
      </p:sp>
    </p:spTree>
    <p:extLst>
      <p:ext uri="{BB962C8B-B14F-4D97-AF65-F5344CB8AC3E}">
        <p14:creationId xmlns:p14="http://schemas.microsoft.com/office/powerpoint/2010/main" val="2109924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296226" y="64044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Revisión informal</a:t>
            </a:r>
            <a:endParaRPr dirty="0"/>
          </a:p>
        </p:txBody>
      </p:sp>
      <p:sp>
        <p:nvSpPr>
          <p:cNvPr id="373" name="Google Shape;373;p16"/>
          <p:cNvSpPr txBox="1">
            <a:spLocks noGrp="1"/>
          </p:cNvSpPr>
          <p:nvPr>
            <p:ph type="body" idx="1"/>
          </p:nvPr>
        </p:nvSpPr>
        <p:spPr>
          <a:xfrm>
            <a:off x="2001662" y="1590755"/>
            <a:ext cx="5140676" cy="2625219"/>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s-CO" sz="1600" dirty="0"/>
              <a:t>Ausencia de un proceso formal </a:t>
            </a:r>
          </a:p>
          <a:p>
            <a:pPr marL="457200" lvl="0" indent="-317500" algn="l" rtl="0">
              <a:spcBef>
                <a:spcPts val="600"/>
              </a:spcBef>
              <a:spcAft>
                <a:spcPts val="0"/>
              </a:spcAft>
              <a:buSzPts val="1400"/>
              <a:buChar char="◇"/>
            </a:pPr>
            <a:r>
              <a:rPr lang="es-CO" sz="1600" dirty="0"/>
              <a:t>Puede adoptar la forma de programación por pares o una revisión por parte de un líder técnico</a:t>
            </a:r>
          </a:p>
          <a:p>
            <a:pPr marL="457200" lvl="0" indent="-317500" algn="l" rtl="0">
              <a:spcBef>
                <a:spcPts val="600"/>
              </a:spcBef>
              <a:spcAft>
                <a:spcPts val="0"/>
              </a:spcAft>
              <a:buSzPts val="1400"/>
              <a:buChar char="◇"/>
            </a:pPr>
            <a:r>
              <a:rPr lang="es-CO" sz="1600" dirty="0"/>
              <a:t>Los resultados pueden estar documentados</a:t>
            </a:r>
          </a:p>
          <a:p>
            <a:pPr marL="457200" lvl="0" indent="-317500" algn="l" rtl="0">
              <a:spcBef>
                <a:spcPts val="600"/>
              </a:spcBef>
              <a:spcAft>
                <a:spcPts val="0"/>
              </a:spcAft>
              <a:buSzPts val="1400"/>
              <a:buChar char="◇"/>
            </a:pPr>
            <a:r>
              <a:rPr lang="es-CO" sz="1600" dirty="0"/>
              <a:t>Su utilidad varia en función de los revisores</a:t>
            </a:r>
          </a:p>
          <a:p>
            <a:pPr marL="457200" lvl="0" indent="-317500" algn="l" rtl="0">
              <a:spcBef>
                <a:spcPts val="0"/>
              </a:spcBef>
              <a:spcAft>
                <a:spcPts val="0"/>
              </a:spcAft>
              <a:buSzPts val="1400"/>
              <a:buChar char="◇"/>
            </a:pPr>
            <a:r>
              <a:rPr lang="es-CO" sz="1600" dirty="0"/>
              <a:t>Objetivo principal: </a:t>
            </a:r>
            <a:r>
              <a:rPr lang="en" sz="1600" dirty="0"/>
              <a:t>Obtener bene</a:t>
            </a:r>
            <a:r>
              <a:rPr lang="es-CO" sz="1600" dirty="0"/>
              <a:t>ficios</a:t>
            </a:r>
            <a:endParaRPr sz="1600" dirty="0"/>
          </a:p>
          <a:p>
            <a:pPr marL="0" lvl="0" indent="0" algn="l" rtl="0">
              <a:spcBef>
                <a:spcPts val="600"/>
              </a:spcBef>
              <a:spcAft>
                <a:spcPts val="0"/>
              </a:spcAft>
              <a:buNone/>
            </a:pP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4213450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296226" y="64044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Revisión informal</a:t>
            </a:r>
            <a:endParaRPr dirty="0"/>
          </a:p>
        </p:txBody>
      </p:sp>
      <p:sp>
        <p:nvSpPr>
          <p:cNvPr id="373" name="Google Shape;373;p16"/>
          <p:cNvSpPr txBox="1">
            <a:spLocks noGrp="1"/>
          </p:cNvSpPr>
          <p:nvPr>
            <p:ph type="body" idx="1"/>
          </p:nvPr>
        </p:nvSpPr>
        <p:spPr>
          <a:xfrm>
            <a:off x="2001662" y="1590755"/>
            <a:ext cx="5140676" cy="2625219"/>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s-CO" sz="1600" dirty="0"/>
              <a:t>Ausencia de un proceso formal </a:t>
            </a:r>
          </a:p>
          <a:p>
            <a:pPr marL="457200" lvl="0" indent="-317500" algn="l" rtl="0">
              <a:spcBef>
                <a:spcPts val="600"/>
              </a:spcBef>
              <a:spcAft>
                <a:spcPts val="0"/>
              </a:spcAft>
              <a:buSzPts val="1400"/>
              <a:buChar char="◇"/>
            </a:pPr>
            <a:r>
              <a:rPr lang="es-CO" sz="1600" dirty="0"/>
              <a:t>Puede adoptar la forma de programación por pares o una revisión por parte de un líder técnico</a:t>
            </a:r>
          </a:p>
          <a:p>
            <a:pPr marL="457200" lvl="0" indent="-317500" algn="l" rtl="0">
              <a:spcBef>
                <a:spcPts val="600"/>
              </a:spcBef>
              <a:spcAft>
                <a:spcPts val="0"/>
              </a:spcAft>
              <a:buSzPts val="1400"/>
              <a:buChar char="◇"/>
            </a:pPr>
            <a:r>
              <a:rPr lang="es-CO" sz="1600" dirty="0"/>
              <a:t>Los resultados pueden estar documentados</a:t>
            </a:r>
          </a:p>
          <a:p>
            <a:pPr marL="457200" lvl="0" indent="-317500" algn="l" rtl="0">
              <a:spcBef>
                <a:spcPts val="600"/>
              </a:spcBef>
              <a:spcAft>
                <a:spcPts val="0"/>
              </a:spcAft>
              <a:buSzPts val="1400"/>
              <a:buChar char="◇"/>
            </a:pPr>
            <a:r>
              <a:rPr lang="es-CO" sz="1600" dirty="0"/>
              <a:t>Su utilidad varia en función de los revisores</a:t>
            </a:r>
          </a:p>
          <a:p>
            <a:pPr marL="457200" lvl="0" indent="-317500" algn="l" rtl="0">
              <a:spcBef>
                <a:spcPts val="0"/>
              </a:spcBef>
              <a:spcAft>
                <a:spcPts val="0"/>
              </a:spcAft>
              <a:buSzPts val="1400"/>
              <a:buChar char="◇"/>
            </a:pPr>
            <a:r>
              <a:rPr lang="es-CO" sz="1600" dirty="0"/>
              <a:t>Objetivo principal: </a:t>
            </a:r>
            <a:r>
              <a:rPr lang="en" sz="1600" dirty="0"/>
              <a:t>Obtener bene</a:t>
            </a:r>
            <a:r>
              <a:rPr lang="es-CO" sz="1600" dirty="0"/>
              <a:t>ficios</a:t>
            </a:r>
            <a:endParaRPr sz="1600" dirty="0"/>
          </a:p>
          <a:p>
            <a:pPr marL="0" lvl="0" indent="0" algn="l" rtl="0">
              <a:spcBef>
                <a:spcPts val="600"/>
              </a:spcBef>
              <a:spcAft>
                <a:spcPts val="0"/>
              </a:spcAft>
              <a:buNone/>
            </a:pP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647653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296226" y="64044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Revisión </a:t>
            </a:r>
            <a:r>
              <a:rPr lang="es-CO" dirty="0"/>
              <a:t>técnica</a:t>
            </a:r>
            <a:endParaRPr dirty="0"/>
          </a:p>
        </p:txBody>
      </p:sp>
      <p:sp>
        <p:nvSpPr>
          <p:cNvPr id="373" name="Google Shape;373;p16"/>
          <p:cNvSpPr txBox="1">
            <a:spLocks noGrp="1"/>
          </p:cNvSpPr>
          <p:nvPr>
            <p:ph type="body" idx="1"/>
          </p:nvPr>
        </p:nvSpPr>
        <p:spPr>
          <a:xfrm>
            <a:off x="972392" y="1208856"/>
            <a:ext cx="7416696" cy="3934644"/>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s-MX" sz="1600" dirty="0"/>
              <a:t>Proceso documentado y definido para la detección de defectos que incluye la participación de pares y expertos técnicos, siendo la participación de la dirección opcional.</a:t>
            </a:r>
          </a:p>
          <a:p>
            <a:pPr marL="457200" lvl="0" indent="-317500" algn="l" rtl="0">
              <a:spcBef>
                <a:spcPts val="600"/>
              </a:spcBef>
              <a:spcAft>
                <a:spcPts val="0"/>
              </a:spcAft>
              <a:buSzPts val="1400"/>
              <a:buChar char="◇"/>
            </a:pPr>
            <a:r>
              <a:rPr lang="es-MX" sz="1600" dirty="0"/>
              <a:t>Puede llevarse a cabo como una revisión entre pares sin la participación de la dirección</a:t>
            </a:r>
          </a:p>
          <a:p>
            <a:pPr marL="457200" lvl="0" indent="-317500" algn="l" rtl="0">
              <a:spcBef>
                <a:spcPts val="600"/>
              </a:spcBef>
              <a:spcAft>
                <a:spcPts val="0"/>
              </a:spcAft>
              <a:buSzPts val="1400"/>
              <a:buChar char="◇"/>
            </a:pPr>
            <a:r>
              <a:rPr lang="es-MX" sz="1600" dirty="0"/>
              <a:t>Idealmente esta dirigida por un moderador formado </a:t>
            </a:r>
          </a:p>
          <a:p>
            <a:pPr marL="457200" lvl="0" indent="-317500" algn="l" rtl="0">
              <a:spcBef>
                <a:spcPts val="600"/>
              </a:spcBef>
              <a:spcAft>
                <a:spcPts val="0"/>
              </a:spcAft>
              <a:buSzPts val="1400"/>
              <a:buChar char="◇"/>
            </a:pPr>
            <a:r>
              <a:rPr lang="es-MX" sz="1600" dirty="0"/>
              <a:t>Preparación previa a la reunión por parte de los revisores  </a:t>
            </a:r>
          </a:p>
          <a:p>
            <a:pPr marL="457200" lvl="0" indent="-317500" algn="l" rtl="0">
              <a:spcBef>
                <a:spcPts val="600"/>
              </a:spcBef>
              <a:spcAft>
                <a:spcPts val="0"/>
              </a:spcAft>
              <a:buSzPts val="1400"/>
              <a:buChar char="◇"/>
            </a:pPr>
            <a:r>
              <a:rPr lang="es-MX" sz="1600" dirty="0"/>
              <a:t>Uso opcional de listas de comprobación </a:t>
            </a:r>
          </a:p>
          <a:p>
            <a:pPr lvl="0"/>
            <a:r>
              <a:rPr lang="es-MX" sz="1600" dirty="0"/>
              <a:t>Puede variar en la practica  desde bastante  informal hasta  muy </a:t>
            </a:r>
          </a:p>
          <a:p>
            <a:pPr marL="139700" lvl="0" indent="0">
              <a:buNone/>
            </a:pPr>
            <a:r>
              <a:rPr lang="es-MX" sz="1600" dirty="0"/>
              <a:t>      formal</a:t>
            </a:r>
          </a:p>
          <a:p>
            <a:pPr marL="457200" lvl="0" indent="-317500" algn="l" rtl="0">
              <a:spcBef>
                <a:spcPts val="600"/>
              </a:spcBef>
              <a:spcAft>
                <a:spcPts val="0"/>
              </a:spcAft>
              <a:buSzPts val="1400"/>
              <a:buChar char="◇"/>
            </a:pPr>
            <a:r>
              <a:rPr lang="es-MX" sz="1600" dirty="0"/>
              <a:t>Objetivos principales: Debatir, tomar decisiones, evaluar alternativas, resolver problemas técnicos, y comprobar la conformidad  con las especificaciones</a:t>
            </a:r>
          </a:p>
          <a:p>
            <a:pPr marL="139700" lvl="0" indent="0" algn="l" rtl="0">
              <a:spcBef>
                <a:spcPts val="600"/>
              </a:spcBef>
              <a:spcAft>
                <a:spcPts val="0"/>
              </a:spcAft>
              <a:buSzPts val="1400"/>
              <a:buNone/>
            </a:pPr>
            <a:endParaRPr lang="es-MX" sz="1600" dirty="0"/>
          </a:p>
          <a:p>
            <a:pPr marL="0" lvl="0" indent="0" algn="l" rtl="0">
              <a:spcBef>
                <a:spcPts val="600"/>
              </a:spcBef>
              <a:spcAft>
                <a:spcPts val="0"/>
              </a:spcAft>
              <a:buNone/>
            </a:pP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935888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296226" y="64044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Inspecciones</a:t>
            </a:r>
            <a:endParaRPr dirty="0"/>
          </a:p>
        </p:txBody>
      </p:sp>
      <p:sp>
        <p:nvSpPr>
          <p:cNvPr id="373" name="Google Shape;373;p16"/>
          <p:cNvSpPr txBox="1">
            <a:spLocks noGrp="1"/>
          </p:cNvSpPr>
          <p:nvPr>
            <p:ph type="body" idx="1"/>
          </p:nvPr>
        </p:nvSpPr>
        <p:spPr>
          <a:xfrm>
            <a:off x="1903474" y="1165452"/>
            <a:ext cx="5140676" cy="3978048"/>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s-CO" sz="1600" dirty="0"/>
              <a:t>Dirigida por un moderador formado</a:t>
            </a:r>
          </a:p>
          <a:p>
            <a:pPr marL="457200" lvl="0" indent="-317500" algn="l" rtl="0">
              <a:spcBef>
                <a:spcPts val="600"/>
              </a:spcBef>
              <a:spcAft>
                <a:spcPts val="0"/>
              </a:spcAft>
              <a:buSzPts val="1400"/>
              <a:buChar char="◇"/>
            </a:pPr>
            <a:r>
              <a:rPr lang="es-CO" sz="1600" dirty="0"/>
              <a:t>Generalmente celebrada como un examen entre pares</a:t>
            </a:r>
          </a:p>
          <a:p>
            <a:pPr marL="457200" lvl="0" indent="-317500" algn="l" rtl="0">
              <a:spcBef>
                <a:spcPts val="600"/>
              </a:spcBef>
              <a:spcAft>
                <a:spcPts val="0"/>
              </a:spcAft>
              <a:buSzPts val="1400"/>
              <a:buChar char="◇"/>
            </a:pPr>
            <a:r>
              <a:rPr lang="es-CO" sz="1600" dirty="0"/>
              <a:t>Funciones definidas </a:t>
            </a:r>
          </a:p>
          <a:p>
            <a:pPr marL="457200" lvl="0" indent="-317500" algn="l" rtl="0">
              <a:spcBef>
                <a:spcPts val="600"/>
              </a:spcBef>
              <a:spcAft>
                <a:spcPts val="0"/>
              </a:spcAft>
              <a:buSzPts val="1400"/>
              <a:buChar char="◇"/>
            </a:pPr>
            <a:r>
              <a:rPr lang="es-CO" sz="1600" dirty="0"/>
              <a:t>Incluye una recopilación de métricas</a:t>
            </a:r>
          </a:p>
          <a:p>
            <a:pPr marL="457200" lvl="0" indent="-317500" algn="l" rtl="0">
              <a:spcBef>
                <a:spcPts val="600"/>
              </a:spcBef>
              <a:spcAft>
                <a:spcPts val="0"/>
              </a:spcAft>
              <a:buSzPts val="1400"/>
              <a:buChar char="◇"/>
            </a:pPr>
            <a:r>
              <a:rPr lang="es-CO" sz="1600" dirty="0"/>
              <a:t> Proceso formal basado en normas y listas de comprobación</a:t>
            </a:r>
          </a:p>
          <a:p>
            <a:pPr marL="457200" lvl="0" indent="-317500" algn="l" rtl="0">
              <a:spcBef>
                <a:spcPts val="600"/>
              </a:spcBef>
              <a:spcAft>
                <a:spcPts val="0"/>
              </a:spcAft>
              <a:buSzPts val="1400"/>
              <a:buChar char="◇"/>
            </a:pPr>
            <a:r>
              <a:rPr lang="es-CO" sz="1600" dirty="0"/>
              <a:t>Preparación previa a la reunión</a:t>
            </a:r>
          </a:p>
          <a:p>
            <a:pPr marL="457200" lvl="0" indent="-317500" algn="l" rtl="0">
              <a:spcBef>
                <a:spcPts val="600"/>
              </a:spcBef>
              <a:spcAft>
                <a:spcPts val="0"/>
              </a:spcAft>
              <a:buSzPts val="1400"/>
              <a:buChar char="◇"/>
            </a:pPr>
            <a:r>
              <a:rPr lang="es-CO" sz="1600" dirty="0"/>
              <a:t>Informe de inspección en el que se incluye  una lista de conclusiones </a:t>
            </a:r>
          </a:p>
          <a:p>
            <a:pPr marL="457200" lvl="0" indent="-317500" algn="l" rtl="0">
              <a:spcBef>
                <a:spcPts val="600"/>
              </a:spcBef>
              <a:spcAft>
                <a:spcPts val="0"/>
              </a:spcAft>
              <a:buSzPts val="1400"/>
              <a:buChar char="◇"/>
            </a:pPr>
            <a:r>
              <a:rPr lang="es-CO" sz="1600" dirty="0"/>
              <a:t>Proceso de seguimiento formal</a:t>
            </a:r>
          </a:p>
          <a:p>
            <a:pPr marL="457200" lvl="0" indent="-317500" algn="l" rtl="0">
              <a:spcBef>
                <a:spcPts val="600"/>
              </a:spcBef>
              <a:spcAft>
                <a:spcPts val="0"/>
              </a:spcAft>
              <a:buSzPts val="1400"/>
              <a:buChar char="◇"/>
            </a:pPr>
            <a:r>
              <a:rPr lang="es-CO" sz="1600" dirty="0"/>
              <a:t>Objetivo principal: </a:t>
            </a:r>
            <a:r>
              <a:rPr lang="es-CO" sz="1600"/>
              <a:t>Encontrar defectos </a:t>
            </a:r>
            <a:endParaRPr lang="es-CO" sz="1600" dirty="0"/>
          </a:p>
          <a:p>
            <a:pPr marL="457200" lvl="0" indent="-317500" algn="l" rtl="0">
              <a:spcBef>
                <a:spcPts val="600"/>
              </a:spcBef>
              <a:spcAft>
                <a:spcPts val="0"/>
              </a:spcAft>
              <a:buSzPts val="1400"/>
              <a:buChar char="◇"/>
            </a:pPr>
            <a:endParaRPr lang="es-CO" sz="1600"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297222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2" name="CuadroTexto 1">
            <a:extLst>
              <a:ext uri="{FF2B5EF4-FFF2-40B4-BE49-F238E27FC236}">
                <a16:creationId xmlns:a16="http://schemas.microsoft.com/office/drawing/2014/main" id="{2776183D-4075-49A0-8372-07BB3227CCCC}"/>
              </a:ext>
            </a:extLst>
          </p:cNvPr>
          <p:cNvSpPr txBox="1"/>
          <p:nvPr/>
        </p:nvSpPr>
        <p:spPr>
          <a:xfrm>
            <a:off x="2189220" y="367095"/>
            <a:ext cx="6180543" cy="369332"/>
          </a:xfrm>
          <a:prstGeom prst="rect">
            <a:avLst/>
          </a:prstGeom>
          <a:noFill/>
        </p:spPr>
        <p:txBody>
          <a:bodyPr wrap="square" rtlCol="0">
            <a:spAutoFit/>
          </a:bodyPr>
          <a:lstStyle/>
          <a:p>
            <a:pPr algn="ctr"/>
            <a:r>
              <a:rPr lang="es-MX" sz="1800" dirty="0">
                <a:solidFill>
                  <a:srgbClr val="00B0F0"/>
                </a:solidFill>
                <a:latin typeface="Times New Roman" panose="02020603050405020304" pitchFamily="18" charset="0"/>
                <a:cs typeface="Times New Roman" panose="02020603050405020304" pitchFamily="18" charset="0"/>
              </a:rPr>
              <a:t>3.1 Las técnicas estáticas y el proceso de pruebas</a:t>
            </a:r>
            <a:endParaRPr lang="es-CO" sz="1800" dirty="0">
              <a:solidFill>
                <a:srgbClr val="00B0F0"/>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1EA0CEE9-4824-4408-903A-4B72093685CC}"/>
              </a:ext>
            </a:extLst>
          </p:cNvPr>
          <p:cNvSpPr txBox="1"/>
          <p:nvPr/>
        </p:nvSpPr>
        <p:spPr>
          <a:xfrm>
            <a:off x="1681961" y="1236975"/>
            <a:ext cx="6240613" cy="3539430"/>
          </a:xfrm>
          <a:prstGeom prst="rect">
            <a:avLst/>
          </a:prstGeom>
          <a:noFill/>
        </p:spPr>
        <p:txBody>
          <a:bodyPr wrap="square" rtlCol="0">
            <a:spAutoFit/>
          </a:bodyPr>
          <a:lstStyle/>
          <a:p>
            <a:r>
              <a:rPr lang="es-MX" dirty="0">
                <a:solidFill>
                  <a:schemeClr val="bg1"/>
                </a:solidFill>
                <a:latin typeface="Times New Roman" panose="02020603050405020304" pitchFamily="18" charset="0"/>
                <a:cs typeface="Times New Roman" panose="02020603050405020304" pitchFamily="18" charset="0"/>
              </a:rPr>
              <a:t>Antecedentes: Al contrario que las pruebas dinámicas, que exigen la ejecución de software, las técnicas de pruebas estáticas se basan en el examen manual (revisiones) y en el análisis automatizado (análisis estático) del código o de cualquier otra documentación del proyecto sin ejecutar el código.</a:t>
            </a:r>
          </a:p>
          <a:p>
            <a:endParaRPr lang="es-MX" dirty="0">
              <a:solidFill>
                <a:schemeClr val="bg1"/>
              </a:solidFill>
              <a:latin typeface="Times New Roman" panose="02020603050405020304" pitchFamily="18" charset="0"/>
              <a:cs typeface="Times New Roman" panose="02020603050405020304" pitchFamily="18" charset="0"/>
            </a:endParaRPr>
          </a:p>
          <a:p>
            <a:r>
              <a:rPr lang="es-MX" dirty="0">
                <a:solidFill>
                  <a:schemeClr val="bg1"/>
                </a:solidFill>
                <a:latin typeface="Times New Roman" panose="02020603050405020304" pitchFamily="18" charset="0"/>
                <a:cs typeface="Times New Roman" panose="02020603050405020304" pitchFamily="18" charset="0"/>
              </a:rPr>
              <a:t>Los defectos detectados durante las revisiones al principio del ciclo de vida (por ejemplo los defectos encontrados en los requisitos) a menudo son mucho mas baratos de eliminar que los defectos durante las pruebas realizadas ejecutando el código.</a:t>
            </a:r>
          </a:p>
          <a:p>
            <a:endParaRPr lang="es-MX" dirty="0">
              <a:solidFill>
                <a:schemeClr val="bg1"/>
              </a:solidFill>
              <a:latin typeface="Times New Roman" panose="02020603050405020304" pitchFamily="18" charset="0"/>
              <a:cs typeface="Times New Roman" panose="02020603050405020304" pitchFamily="18" charset="0"/>
            </a:endParaRPr>
          </a:p>
          <a:p>
            <a:r>
              <a:rPr lang="es-MX" dirty="0">
                <a:solidFill>
                  <a:schemeClr val="bg1"/>
                </a:solidFill>
                <a:latin typeface="Times New Roman" panose="02020603050405020304" pitchFamily="18" charset="0"/>
                <a:cs typeface="Times New Roman" panose="02020603050405020304" pitchFamily="18" charset="0"/>
              </a:rPr>
              <a:t>Una revisión podría hacerse íntegramente como una actividad manual, La principal actividad manual consiste en examinar un producto de trabajo y hacer comentarios al respecto, Cualquier producto de trabajo de software puede ser objeto de una revisión, incluyendo las especificaciones de requisitos, las especificaciones de diseño, el código, los planes de pruebas, las especificaciones de pruebas, los casos de pruebas, los guiones de prueba, las guías de usuario o las páginas web.</a:t>
            </a:r>
            <a:endParaRPr lang="es-CO"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8714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64" y="290945"/>
            <a:ext cx="2847109" cy="1506682"/>
          </a:xfrm>
          <a:prstGeom prst="rect">
            <a:avLst/>
          </a:prstGeom>
        </p:spPr>
      </p:pic>
      <p:sp>
        <p:nvSpPr>
          <p:cNvPr id="337" name="Google Shape;337;p11"/>
          <p:cNvSpPr txBox="1">
            <a:spLocks noGrp="1"/>
          </p:cNvSpPr>
          <p:nvPr>
            <p:ph type="ctrTitle"/>
          </p:nvPr>
        </p:nvSpPr>
        <p:spPr>
          <a:xfrm>
            <a:off x="135082" y="2355508"/>
            <a:ext cx="8749145" cy="1159800"/>
          </a:xfrm>
          <a:prstGeom prst="rect">
            <a:avLst/>
          </a:prstGeom>
        </p:spPr>
        <p:txBody>
          <a:bodyPr spcFirstLastPara="1" wrap="square" lIns="91425" tIns="91425" rIns="91425" bIns="91425" anchor="ctr" anchorCtr="0">
            <a:noAutofit/>
          </a:bodyPr>
          <a:lstStyle/>
          <a:p>
            <a:r>
              <a:rPr lang="es-ES" b="1" dirty="0" smtClean="0"/>
              <a:t>ANÁLISIS ESTÁTICO MEDIANTE HERRAMIENTAS</a:t>
            </a:r>
            <a:r>
              <a:rPr lang="es-ES" dirty="0"/>
              <a:t/>
            </a:r>
            <a:br>
              <a:rPr lang="es-ES" dirty="0"/>
            </a:b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409583" y="1190616"/>
            <a:ext cx="2204588" cy="258733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2150918" y="-62263"/>
            <a:ext cx="6806046" cy="1159800"/>
          </a:xfrm>
          <a:prstGeom prst="rect">
            <a:avLst/>
          </a:prstGeom>
        </p:spPr>
        <p:txBody>
          <a:bodyPr spcFirstLastPara="1" wrap="square" lIns="91425" tIns="91425" rIns="91425" bIns="91425" anchor="t" anchorCtr="0">
            <a:noAutofit/>
          </a:bodyPr>
          <a:lstStyle/>
          <a:p>
            <a:pPr algn="ctr"/>
            <a:r>
              <a:rPr lang="es-ES" sz="3600" b="1" dirty="0"/>
              <a:t>Análisis </a:t>
            </a:r>
            <a:r>
              <a:rPr lang="es-ES" sz="3600" b="1" dirty="0" smtClean="0"/>
              <a:t>estático mediante herramientas</a:t>
            </a:r>
            <a:endParaRPr lang="es-ES" sz="3600" b="1" dirty="0"/>
          </a:p>
        </p:txBody>
      </p:sp>
      <p:sp>
        <p:nvSpPr>
          <p:cNvPr id="381" name="Google Shape;381;p17"/>
          <p:cNvSpPr txBox="1">
            <a:spLocks noGrp="1"/>
          </p:cNvSpPr>
          <p:nvPr>
            <p:ph type="subTitle" idx="4294967295"/>
          </p:nvPr>
        </p:nvSpPr>
        <p:spPr>
          <a:xfrm>
            <a:off x="2750377" y="1582265"/>
            <a:ext cx="6206587" cy="1659699"/>
          </a:xfrm>
          <a:prstGeom prst="rect">
            <a:avLst/>
          </a:prstGeom>
        </p:spPr>
        <p:txBody>
          <a:bodyPr spcFirstLastPara="1" wrap="square" lIns="91425" tIns="91425" rIns="91425" bIns="91425" anchor="t" anchorCtr="0">
            <a:noAutofit/>
          </a:bodyPr>
          <a:lstStyle/>
          <a:p>
            <a:r>
              <a:rPr lang="es-ES" sz="2000" dirty="0"/>
              <a:t>Es aquella actividad que consiste en el análisis de un objeto de prueba (</a:t>
            </a:r>
            <a:r>
              <a:rPr lang="es-ES" sz="2000" dirty="0" smtClean="0"/>
              <a:t>por ejemplo </a:t>
            </a:r>
            <a:r>
              <a:rPr lang="es-ES" sz="2000" dirty="0"/>
              <a:t>código fuente o script), llevado a cabo sin ejecutar el producto software.</a:t>
            </a:r>
            <a:endParaRPr lang="es-ES" sz="2800" dirty="0"/>
          </a:p>
          <a:p>
            <a:r>
              <a:rPr lang="es-ES" sz="1800" dirty="0"/>
              <a:t> </a:t>
            </a: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 y="1172415"/>
            <a:ext cx="3408219" cy="2389303"/>
          </a:xfrm>
          <a:prstGeom prst="rect">
            <a:avLst/>
          </a:prstGeom>
        </p:spPr>
      </p:pic>
      <p:sp>
        <p:nvSpPr>
          <p:cNvPr id="7" name="Google Shape;381;p17"/>
          <p:cNvSpPr txBox="1">
            <a:spLocks/>
          </p:cNvSpPr>
          <p:nvPr/>
        </p:nvSpPr>
        <p:spPr>
          <a:xfrm flipV="1">
            <a:off x="8187360" y="4194954"/>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8" name="Google Shape;381;p17"/>
          <p:cNvSpPr txBox="1">
            <a:spLocks/>
          </p:cNvSpPr>
          <p:nvPr/>
        </p:nvSpPr>
        <p:spPr>
          <a:xfrm flipV="1">
            <a:off x="8525064" y="3896423"/>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9" name="Google Shape;381;p17"/>
          <p:cNvSpPr txBox="1">
            <a:spLocks/>
          </p:cNvSpPr>
          <p:nvPr/>
        </p:nvSpPr>
        <p:spPr>
          <a:xfrm rot="19746732" flipV="1">
            <a:off x="1184564" y="3792595"/>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0" name="Google Shape;381;p17"/>
          <p:cNvSpPr txBox="1">
            <a:spLocks/>
          </p:cNvSpPr>
          <p:nvPr/>
        </p:nvSpPr>
        <p:spPr>
          <a:xfrm flipV="1">
            <a:off x="1184563" y="-39383"/>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1" name="Google Shape;381;p17"/>
          <p:cNvSpPr txBox="1">
            <a:spLocks/>
          </p:cNvSpPr>
          <p:nvPr/>
        </p:nvSpPr>
        <p:spPr>
          <a:xfrm rot="19746732" flipV="1">
            <a:off x="7399" y="3363540"/>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2" name="Google Shape;381;p17"/>
          <p:cNvSpPr txBox="1">
            <a:spLocks/>
          </p:cNvSpPr>
          <p:nvPr/>
        </p:nvSpPr>
        <p:spPr>
          <a:xfrm rot="19746732" flipV="1">
            <a:off x="8525064" y="861922"/>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3" name="Google Shape;381;p17"/>
          <p:cNvSpPr txBox="1">
            <a:spLocks/>
          </p:cNvSpPr>
          <p:nvPr/>
        </p:nvSpPr>
        <p:spPr>
          <a:xfrm rot="19746732" flipV="1">
            <a:off x="2226017" y="3709423"/>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4" name="Google Shape;381;p17"/>
          <p:cNvSpPr txBox="1">
            <a:spLocks/>
          </p:cNvSpPr>
          <p:nvPr/>
        </p:nvSpPr>
        <p:spPr>
          <a:xfrm rot="19746732" flipV="1">
            <a:off x="-109104" y="937370"/>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ctrTitle" idx="4294967295"/>
          </p:nvPr>
        </p:nvSpPr>
        <p:spPr>
          <a:xfrm>
            <a:off x="562257" y="1537855"/>
            <a:ext cx="8405097" cy="1028699"/>
          </a:xfrm>
          <a:prstGeom prst="rect">
            <a:avLst/>
          </a:prstGeom>
        </p:spPr>
        <p:txBody>
          <a:bodyPr spcFirstLastPara="1" wrap="square" lIns="91425" tIns="91425" rIns="91425" bIns="91425" anchor="ctr" anchorCtr="0">
            <a:noAutofit/>
          </a:bodyPr>
          <a:lstStyle/>
          <a:p>
            <a:pPr lvl="0" algn="ctr"/>
            <a:r>
              <a:rPr lang="es-ES" sz="3600" b="1" dirty="0"/>
              <a:t>Posibles aspectos a ser comprobados con análisis </a:t>
            </a:r>
            <a:r>
              <a:rPr lang="es-ES" sz="3600" b="1" dirty="0" smtClean="0"/>
              <a:t>estático</a:t>
            </a:r>
            <a:endParaRPr sz="8800" b="1" dirty="0">
              <a:latin typeface="Muli"/>
              <a:ea typeface="Muli"/>
              <a:cs typeface="Muli"/>
              <a:sym typeface="Muli"/>
            </a:endParaRPr>
          </a:p>
        </p:txBody>
      </p:sp>
      <p:sp>
        <p:nvSpPr>
          <p:cNvPr id="461" name="Google Shape;461;p2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973" y="2541910"/>
            <a:ext cx="4395353" cy="2601515"/>
          </a:xfrm>
          <a:prstGeom prst="rect">
            <a:avLst/>
          </a:prstGeom>
        </p:spPr>
      </p:pic>
      <p:sp>
        <p:nvSpPr>
          <p:cNvPr id="6" name="Google Shape;381;p17"/>
          <p:cNvSpPr txBox="1">
            <a:spLocks/>
          </p:cNvSpPr>
          <p:nvPr/>
        </p:nvSpPr>
        <p:spPr>
          <a:xfrm rot="19746732" flipV="1">
            <a:off x="1556039" y="1195013"/>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7" name="Google Shape;381;p17"/>
          <p:cNvSpPr txBox="1">
            <a:spLocks/>
          </p:cNvSpPr>
          <p:nvPr/>
        </p:nvSpPr>
        <p:spPr>
          <a:xfrm rot="19746732" flipV="1">
            <a:off x="871735" y="1225995"/>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8" name="Google Shape;381;p17"/>
          <p:cNvSpPr txBox="1">
            <a:spLocks/>
          </p:cNvSpPr>
          <p:nvPr/>
        </p:nvSpPr>
        <p:spPr>
          <a:xfrm rot="19746732" flipV="1">
            <a:off x="1292804" y="1527585"/>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9" name="Google Shape;381;p17"/>
          <p:cNvSpPr txBox="1">
            <a:spLocks/>
          </p:cNvSpPr>
          <p:nvPr/>
        </p:nvSpPr>
        <p:spPr>
          <a:xfrm rot="19746732" flipV="1">
            <a:off x="1134971" y="862440"/>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0" name="Google Shape;381;p17"/>
          <p:cNvSpPr txBox="1">
            <a:spLocks/>
          </p:cNvSpPr>
          <p:nvPr/>
        </p:nvSpPr>
        <p:spPr>
          <a:xfrm rot="19746732" flipV="1">
            <a:off x="8266876" y="214154"/>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1" name="Google Shape;381;p17"/>
          <p:cNvSpPr txBox="1">
            <a:spLocks/>
          </p:cNvSpPr>
          <p:nvPr/>
        </p:nvSpPr>
        <p:spPr>
          <a:xfrm rot="19746732" flipV="1">
            <a:off x="1656251" y="1920533"/>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2" name="Google Shape;381;p17"/>
          <p:cNvSpPr txBox="1">
            <a:spLocks/>
          </p:cNvSpPr>
          <p:nvPr/>
        </p:nvSpPr>
        <p:spPr>
          <a:xfrm rot="19746732" flipV="1">
            <a:off x="234942" y="4468010"/>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
        <p:nvSpPr>
          <p:cNvPr id="13" name="Google Shape;381;p17"/>
          <p:cNvSpPr txBox="1">
            <a:spLocks/>
          </p:cNvSpPr>
          <p:nvPr/>
        </p:nvSpPr>
        <p:spPr>
          <a:xfrm rot="19746732" flipV="1">
            <a:off x="8239755" y="4188809"/>
            <a:ext cx="654627" cy="546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1800" dirty="0" smtClean="0"/>
              <a:t> </a:t>
            </a:r>
            <a:endParaRPr lang="es-ES" sz="1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1995056" y="1924528"/>
            <a:ext cx="6577444" cy="1159800"/>
          </a:xfrm>
          <a:prstGeom prst="rect">
            <a:avLst/>
          </a:prstGeom>
        </p:spPr>
        <p:txBody>
          <a:bodyPr spcFirstLastPara="1" wrap="square" lIns="91425" tIns="91425" rIns="91425" bIns="91425" anchor="b" anchorCtr="0">
            <a:noAutofit/>
          </a:bodyPr>
          <a:lstStyle/>
          <a:p>
            <a:pPr lvl="0" algn="ctr"/>
            <a:r>
              <a:rPr lang="es-ES" sz="4000" b="1" dirty="0"/>
              <a:t>Reglas y estándares de programación.</a:t>
            </a:r>
            <a:endParaRPr sz="4000" b="1"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1995056" y="1924528"/>
            <a:ext cx="6577444" cy="1159800"/>
          </a:xfrm>
          <a:prstGeom prst="rect">
            <a:avLst/>
          </a:prstGeom>
        </p:spPr>
        <p:txBody>
          <a:bodyPr spcFirstLastPara="1" wrap="square" lIns="91425" tIns="91425" rIns="91425" bIns="91425" anchor="b" anchorCtr="0">
            <a:noAutofit/>
          </a:bodyPr>
          <a:lstStyle/>
          <a:p>
            <a:pPr lvl="0" algn="ctr"/>
            <a:r>
              <a:rPr lang="es-ES" sz="4000" b="1" dirty="0"/>
              <a:t>Diseño de un programa </a:t>
            </a:r>
            <a:r>
              <a:rPr lang="es-ES" sz="4000" b="1" dirty="0" smtClean="0"/>
              <a:t>(análisis </a:t>
            </a:r>
            <a:r>
              <a:rPr lang="es-ES" sz="4000" b="1" dirty="0"/>
              <a:t>del flujo de control).</a:t>
            </a:r>
            <a:endParaRPr sz="4000" b="1"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Tree>
    <p:extLst>
      <p:ext uri="{BB962C8B-B14F-4D97-AF65-F5344CB8AC3E}">
        <p14:creationId xmlns:p14="http://schemas.microsoft.com/office/powerpoint/2010/main" val="40112649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337956" y="1796047"/>
            <a:ext cx="6577444" cy="1159800"/>
          </a:xfrm>
          <a:prstGeom prst="rect">
            <a:avLst/>
          </a:prstGeom>
        </p:spPr>
        <p:txBody>
          <a:bodyPr spcFirstLastPara="1" wrap="square" lIns="91425" tIns="91425" rIns="91425" bIns="91425" anchor="b" anchorCtr="0">
            <a:noAutofit/>
          </a:bodyPr>
          <a:lstStyle/>
          <a:p>
            <a:pPr lvl="0" algn="ctr"/>
            <a:r>
              <a:rPr lang="es-ES" sz="4000" b="1" dirty="0"/>
              <a:t>Uso de datos (análisis del flujo de datos)</a:t>
            </a:r>
            <a:endParaRPr sz="4000" b="1"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96047"/>
            <a:ext cx="2106951" cy="1477060"/>
          </a:xfrm>
          <a:prstGeom prst="rect">
            <a:avLst/>
          </a:prstGeom>
        </p:spPr>
      </p:pic>
    </p:spTree>
    <p:extLst>
      <p:ext uri="{BB962C8B-B14F-4D97-AF65-F5344CB8AC3E}">
        <p14:creationId xmlns:p14="http://schemas.microsoft.com/office/powerpoint/2010/main" val="74249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265220" y="1982400"/>
            <a:ext cx="6878780" cy="1159800"/>
          </a:xfrm>
          <a:prstGeom prst="rect">
            <a:avLst/>
          </a:prstGeom>
        </p:spPr>
        <p:txBody>
          <a:bodyPr spcFirstLastPara="1" wrap="square" lIns="91425" tIns="91425" rIns="91425" bIns="91425" anchor="b" anchorCtr="0">
            <a:noAutofit/>
          </a:bodyPr>
          <a:lstStyle/>
          <a:p>
            <a:pPr lvl="0" algn="ctr"/>
            <a:r>
              <a:rPr lang="es-ES" b="1" dirty="0" smtClean="0"/>
              <a:t>Complejidad </a:t>
            </a:r>
            <a:r>
              <a:rPr lang="es-ES" b="1" dirty="0"/>
              <a:t>de la estructura de un programa.</a:t>
            </a:r>
            <a:endParaRPr b="1"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Tree>
    <p:extLst>
      <p:ext uri="{BB962C8B-B14F-4D97-AF65-F5344CB8AC3E}">
        <p14:creationId xmlns:p14="http://schemas.microsoft.com/office/powerpoint/2010/main" val="376122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2148336" y="852373"/>
            <a:ext cx="5998135" cy="64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smtClean="0"/>
              <a:t>Primer aspecto general</a:t>
            </a:r>
            <a:endParaRPr sz="3600" b="1" dirty="0"/>
          </a:p>
        </p:txBody>
      </p:sp>
      <p:sp>
        <p:nvSpPr>
          <p:cNvPr id="407" name="Google Shape;407;p19"/>
          <p:cNvSpPr txBox="1">
            <a:spLocks noGrp="1"/>
          </p:cNvSpPr>
          <p:nvPr>
            <p:ph type="body" idx="1"/>
          </p:nvPr>
        </p:nvSpPr>
        <p:spPr>
          <a:xfrm>
            <a:off x="689703" y="2067790"/>
            <a:ext cx="4457700" cy="2161309"/>
          </a:xfrm>
          <a:prstGeom prst="rect">
            <a:avLst/>
          </a:prstGeom>
        </p:spPr>
        <p:txBody>
          <a:bodyPr spcFirstLastPara="1" wrap="square" lIns="91425" tIns="91425" rIns="91425" bIns="91425" anchor="t" anchorCtr="0">
            <a:noAutofit/>
          </a:bodyPr>
          <a:lstStyle/>
          <a:p>
            <a:pPr marL="0" lvl="0" indent="0">
              <a:buNone/>
            </a:pPr>
            <a:r>
              <a:rPr lang="es-ES" b="1" dirty="0">
                <a:solidFill>
                  <a:schemeClr val="bg1"/>
                </a:solidFill>
              </a:rPr>
              <a:t>Todos los objetos de prueba deben tener una estructura formal.</a:t>
            </a:r>
          </a:p>
          <a:p>
            <a:pPr marL="0" lvl="0" indent="0">
              <a:buNone/>
            </a:pPr>
            <a:r>
              <a:rPr lang="es-ES" b="1" dirty="0">
                <a:solidFill>
                  <a:schemeClr val="bg1"/>
                </a:solidFill>
              </a:rPr>
              <a:t>•Esto es especialmente importante cuando se utilizan herramientas de pruebas</a:t>
            </a:r>
          </a:p>
          <a:p>
            <a:pPr marL="0" lvl="0" indent="0">
              <a:buNone/>
            </a:pPr>
            <a:r>
              <a:rPr lang="es-ES" b="1" dirty="0">
                <a:solidFill>
                  <a:schemeClr val="bg1"/>
                </a:solidFill>
              </a:rPr>
              <a:t>•En la práctica, lenguajes de modelado, programación y de </a:t>
            </a:r>
            <a:r>
              <a:rPr lang="es-ES" b="1" dirty="0" err="1">
                <a:solidFill>
                  <a:schemeClr val="bg1"/>
                </a:solidFill>
              </a:rPr>
              <a:t>guión</a:t>
            </a:r>
            <a:r>
              <a:rPr lang="es-ES" b="1" dirty="0">
                <a:solidFill>
                  <a:schemeClr val="bg1"/>
                </a:solidFill>
              </a:rPr>
              <a:t> (“scripting</a:t>
            </a:r>
            <a:r>
              <a:rPr lang="es-ES" b="1" dirty="0" smtClean="0">
                <a:solidFill>
                  <a:schemeClr val="bg1"/>
                </a:solidFill>
              </a:rPr>
              <a:t>”)</a:t>
            </a:r>
          </a:p>
          <a:p>
            <a:pPr marL="0" lvl="0" indent="0">
              <a:buNone/>
            </a:pPr>
            <a:r>
              <a:rPr lang="es-ES" b="1" dirty="0" smtClean="0">
                <a:solidFill>
                  <a:schemeClr val="bg1"/>
                </a:solidFill>
              </a:rPr>
              <a:t>cumplen </a:t>
            </a:r>
            <a:r>
              <a:rPr lang="es-ES" b="1" dirty="0">
                <a:solidFill>
                  <a:schemeClr val="bg1"/>
                </a:solidFill>
              </a:rPr>
              <a:t>con la regla, de la misma forma que algunos diagramas.</a:t>
            </a:r>
            <a:endParaRPr dirty="0">
              <a:solidFill>
                <a:schemeClr val="bg1"/>
              </a:solidFill>
            </a:endParaRPr>
          </a:p>
        </p:txBody>
      </p:sp>
      <p:sp>
        <p:nvSpPr>
          <p:cNvPr id="409" name="Google Shape;409;p19"/>
          <p:cNvSpPr txBox="1">
            <a:spLocks noGrp="1"/>
          </p:cNvSpPr>
          <p:nvPr>
            <p:ph type="body" idx="3"/>
          </p:nvPr>
        </p:nvSpPr>
        <p:spPr>
          <a:xfrm>
            <a:off x="4914900" y="2067790"/>
            <a:ext cx="4031673" cy="2161309"/>
          </a:xfrm>
          <a:prstGeom prst="rect">
            <a:avLst/>
          </a:prstGeom>
        </p:spPr>
        <p:txBody>
          <a:bodyPr spcFirstLastPara="1" wrap="square" lIns="91425" tIns="91425" rIns="91425" bIns="91425" anchor="t" anchorCtr="0">
            <a:noAutofit/>
          </a:bodyPr>
          <a:lstStyle/>
          <a:p>
            <a:pPr marL="0" lvl="0" indent="0">
              <a:buNone/>
            </a:pPr>
            <a:r>
              <a:rPr lang="es-ES" b="1" dirty="0">
                <a:solidFill>
                  <a:schemeClr val="bg1"/>
                </a:solidFill>
              </a:rPr>
              <a:t>El análisis estático de un programa mediante el uso de herramientas se </a:t>
            </a:r>
            <a:r>
              <a:rPr lang="es-ES" b="1" dirty="0" smtClean="0">
                <a:solidFill>
                  <a:schemeClr val="bg1"/>
                </a:solidFill>
              </a:rPr>
              <a:t>desarrolla con </a:t>
            </a:r>
            <a:r>
              <a:rPr lang="es-ES" b="1" dirty="0">
                <a:solidFill>
                  <a:schemeClr val="bg1"/>
                </a:solidFill>
              </a:rPr>
              <a:t>un esfuerzo menor que el necesario en una inspección.</a:t>
            </a:r>
          </a:p>
          <a:p>
            <a:pPr marL="0" lvl="0" indent="0">
              <a:buNone/>
            </a:pPr>
            <a:r>
              <a:rPr lang="es-ES" b="1" dirty="0">
                <a:solidFill>
                  <a:schemeClr val="bg1"/>
                </a:solidFill>
              </a:rPr>
              <a:t>• Por lo tanto con mucha frecuencia, el análisis estático se ejecuta antes de que</a:t>
            </a:r>
          </a:p>
          <a:p>
            <a:pPr marL="0" lvl="0" indent="0">
              <a:buNone/>
            </a:pPr>
            <a:r>
              <a:rPr lang="es-ES" b="1" dirty="0">
                <a:solidFill>
                  <a:schemeClr val="bg1"/>
                </a:solidFill>
              </a:rPr>
              <a:t>tenga lugar una revisión.</a:t>
            </a:r>
            <a:endParaRPr dirty="0">
              <a:solidFill>
                <a:schemeClr val="bg1"/>
              </a:solidFill>
            </a:endParaRP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anim calcmode="lin" valueType="num">
                                      <p:cBhvr>
                                        <p:cTn id="8" dur="1000" fill="hold"/>
                                        <p:tgtEl>
                                          <p:spTgt spid="406"/>
                                        </p:tgtEl>
                                        <p:attrNameLst>
                                          <p:attrName>ppt_x</p:attrName>
                                        </p:attrNameLst>
                                      </p:cBhvr>
                                      <p:tavLst>
                                        <p:tav tm="0">
                                          <p:val>
                                            <p:strVal val="#ppt_x"/>
                                          </p:val>
                                        </p:tav>
                                        <p:tav tm="100000">
                                          <p:val>
                                            <p:strVal val="#ppt_x"/>
                                          </p:val>
                                        </p:tav>
                                      </p:tavLst>
                                    </p:anim>
                                    <p:anim calcmode="lin" valueType="num">
                                      <p:cBhvr>
                                        <p:cTn id="9"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7">
                                            <p:txEl>
                                              <p:pRg st="0" end="0"/>
                                            </p:txEl>
                                          </p:spTgt>
                                        </p:tgtEl>
                                        <p:attrNameLst>
                                          <p:attrName>style.visibility</p:attrName>
                                        </p:attrNameLst>
                                      </p:cBhvr>
                                      <p:to>
                                        <p:strVal val="visible"/>
                                      </p:to>
                                    </p:set>
                                    <p:animEffect transition="in" filter="fade">
                                      <p:cBhvr>
                                        <p:cTn id="14" dur="1000"/>
                                        <p:tgtEl>
                                          <p:spTgt spid="407">
                                            <p:txEl>
                                              <p:pRg st="0" end="0"/>
                                            </p:txEl>
                                          </p:spTgt>
                                        </p:tgtEl>
                                      </p:cBhvr>
                                    </p:animEffect>
                                    <p:anim calcmode="lin" valueType="num">
                                      <p:cBhvr>
                                        <p:cTn id="15" dur="1000" fill="hold"/>
                                        <p:tgtEl>
                                          <p:spTgt spid="40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07">
                                            <p:txEl>
                                              <p:pRg st="1" end="1"/>
                                            </p:txEl>
                                          </p:spTgt>
                                        </p:tgtEl>
                                        <p:attrNameLst>
                                          <p:attrName>style.visibility</p:attrName>
                                        </p:attrNameLst>
                                      </p:cBhvr>
                                      <p:to>
                                        <p:strVal val="visible"/>
                                      </p:to>
                                    </p:set>
                                    <p:anim calcmode="lin" valueType="num">
                                      <p:cBhvr additive="base">
                                        <p:cTn id="21" dur="500" fill="hold"/>
                                        <p:tgtEl>
                                          <p:spTgt spid="40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07">
                                            <p:txEl>
                                              <p:pRg st="2" end="2"/>
                                            </p:txEl>
                                          </p:spTgt>
                                        </p:tgtEl>
                                        <p:attrNameLst>
                                          <p:attrName>style.visibility</p:attrName>
                                        </p:attrNameLst>
                                      </p:cBhvr>
                                      <p:to>
                                        <p:strVal val="visible"/>
                                      </p:to>
                                    </p:set>
                                    <p:animEffect transition="in" filter="fade">
                                      <p:cBhvr>
                                        <p:cTn id="27" dur="1000"/>
                                        <p:tgtEl>
                                          <p:spTgt spid="407">
                                            <p:txEl>
                                              <p:pRg st="2" end="2"/>
                                            </p:txEl>
                                          </p:spTgt>
                                        </p:tgtEl>
                                      </p:cBhvr>
                                    </p:animEffect>
                                    <p:anim calcmode="lin" valueType="num">
                                      <p:cBhvr>
                                        <p:cTn id="28" dur="1000" fill="hold"/>
                                        <p:tgtEl>
                                          <p:spTgt spid="40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07">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7">
                                            <p:txEl>
                                              <p:pRg st="3" end="3"/>
                                            </p:txEl>
                                          </p:spTgt>
                                        </p:tgtEl>
                                        <p:attrNameLst>
                                          <p:attrName>style.visibility</p:attrName>
                                        </p:attrNameLst>
                                      </p:cBhvr>
                                      <p:to>
                                        <p:strVal val="visible"/>
                                      </p:to>
                                    </p:set>
                                    <p:animEffect transition="in" filter="fade">
                                      <p:cBhvr>
                                        <p:cTn id="32" dur="1000"/>
                                        <p:tgtEl>
                                          <p:spTgt spid="407">
                                            <p:txEl>
                                              <p:pRg st="3" end="3"/>
                                            </p:txEl>
                                          </p:spTgt>
                                        </p:tgtEl>
                                      </p:cBhvr>
                                    </p:animEffect>
                                    <p:anim calcmode="lin" valueType="num">
                                      <p:cBhvr>
                                        <p:cTn id="33" dur="1000" fill="hold"/>
                                        <p:tgtEl>
                                          <p:spTgt spid="407">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09">
                                            <p:txEl>
                                              <p:pRg st="0" end="0"/>
                                            </p:txEl>
                                          </p:spTgt>
                                        </p:tgtEl>
                                        <p:attrNameLst>
                                          <p:attrName>style.visibility</p:attrName>
                                        </p:attrNameLst>
                                      </p:cBhvr>
                                      <p:to>
                                        <p:strVal val="visible"/>
                                      </p:to>
                                    </p:set>
                                    <p:animEffect transition="in" filter="fade">
                                      <p:cBhvr>
                                        <p:cTn id="39" dur="1000"/>
                                        <p:tgtEl>
                                          <p:spTgt spid="409">
                                            <p:txEl>
                                              <p:pRg st="0" end="0"/>
                                            </p:txEl>
                                          </p:spTgt>
                                        </p:tgtEl>
                                      </p:cBhvr>
                                    </p:animEffect>
                                    <p:anim calcmode="lin" valueType="num">
                                      <p:cBhvr>
                                        <p:cTn id="40" dur="1000" fill="hold"/>
                                        <p:tgtEl>
                                          <p:spTgt spid="40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09">
                                            <p:txEl>
                                              <p:pRg st="1" end="1"/>
                                            </p:txEl>
                                          </p:spTgt>
                                        </p:tgtEl>
                                        <p:attrNameLst>
                                          <p:attrName>style.visibility</p:attrName>
                                        </p:attrNameLst>
                                      </p:cBhvr>
                                      <p:to>
                                        <p:strVal val="visible"/>
                                      </p:to>
                                    </p:set>
                                    <p:anim calcmode="lin" valueType="num">
                                      <p:cBhvr additive="base">
                                        <p:cTn id="46" dur="500" fill="hold"/>
                                        <p:tgtEl>
                                          <p:spTgt spid="409">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09">
                                            <p:txEl>
                                              <p:pRg st="1" end="1"/>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09">
                                            <p:txEl>
                                              <p:pRg st="2" end="2"/>
                                            </p:txEl>
                                          </p:spTgt>
                                        </p:tgtEl>
                                        <p:attrNameLst>
                                          <p:attrName>style.visibility</p:attrName>
                                        </p:attrNameLst>
                                      </p:cBhvr>
                                      <p:to>
                                        <p:strVal val="visible"/>
                                      </p:to>
                                    </p:set>
                                    <p:anim calcmode="lin" valueType="num">
                                      <p:cBhvr additive="base">
                                        <p:cTn id="50" dur="500" fill="hold"/>
                                        <p:tgtEl>
                                          <p:spTgt spid="409">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0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1306672" y="654628"/>
            <a:ext cx="7411300" cy="7287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t>Segundo aspecto general</a:t>
            </a:r>
            <a:endParaRPr b="1"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8" name="Google Shape;399;p18"/>
          <p:cNvSpPr txBox="1">
            <a:spLocks/>
          </p:cNvSpPr>
          <p:nvPr/>
        </p:nvSpPr>
        <p:spPr>
          <a:xfrm>
            <a:off x="287907" y="1298865"/>
            <a:ext cx="8780317" cy="22007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ES" sz="3200" dirty="0"/>
              <a:t>Herramientas a </a:t>
            </a:r>
            <a:r>
              <a:rPr lang="es-ES" sz="3200" dirty="0" smtClean="0"/>
              <a:t>utilizar</a:t>
            </a:r>
            <a:endParaRPr lang="es-ES" sz="3200" dirty="0"/>
          </a:p>
          <a:p>
            <a:pPr algn="ctr"/>
            <a:endParaRPr lang="es-ES" sz="3200" dirty="0" smtClean="0"/>
          </a:p>
          <a:p>
            <a:pPr algn="ctr"/>
            <a:r>
              <a:rPr lang="es-ES" sz="3200" dirty="0" smtClean="0"/>
              <a:t>Compiladores </a:t>
            </a:r>
            <a:r>
              <a:rPr lang="es-ES" sz="3200" dirty="0"/>
              <a:t>y herramientas de análisis (analizadores).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1957681" y="2688273"/>
            <a:ext cx="6968109" cy="366655"/>
          </a:xfrm>
          <a:prstGeom prst="rect">
            <a:avLst/>
          </a:prstGeom>
        </p:spPr>
        <p:txBody>
          <a:bodyPr spcFirstLastPara="1" wrap="square" lIns="91425" tIns="91425" rIns="91425" bIns="91425" anchor="ctr" anchorCtr="0">
            <a:noAutofit/>
          </a:bodyPr>
          <a:lstStyle/>
          <a:p>
            <a:pPr marL="342900" lvl="0" indent="-342900">
              <a:buFont typeface="Wingdings" panose="05000000000000000000" pitchFamily="2" charset="2"/>
              <a:buChar char="v"/>
            </a:pPr>
            <a:r>
              <a:rPr lang="es-ES" dirty="0"/>
              <a:t>Detecta errores sintácticos en el código fuente de un programa</a:t>
            </a:r>
          </a:p>
          <a:p>
            <a:pPr marL="342900" indent="-342900">
              <a:buFont typeface="Wingdings" panose="05000000000000000000" pitchFamily="2" charset="2"/>
              <a:buChar char="v"/>
            </a:pPr>
            <a:r>
              <a:rPr lang="es-ES" dirty="0" smtClean="0"/>
              <a:t>Crea </a:t>
            </a:r>
            <a:r>
              <a:rPr lang="es-ES" dirty="0"/>
              <a:t>datos de referencia del programa (por ejemplo lista de </a:t>
            </a:r>
            <a:r>
              <a:rPr lang="es-ES" dirty="0" smtClean="0"/>
              <a:t>referencia </a:t>
            </a:r>
            <a:r>
              <a:rPr lang="es-ES" dirty="0"/>
              <a:t>cruzada, llamada jerárquica, tabla de símbolos</a:t>
            </a:r>
            <a:r>
              <a:rPr lang="es-ES" dirty="0" smtClean="0"/>
              <a:t>),</a:t>
            </a:r>
            <a:endParaRPr lang="es-ES" dirty="0"/>
          </a:p>
          <a:p>
            <a:pPr marL="342900" lvl="0" indent="-342900">
              <a:buFont typeface="Wingdings" panose="05000000000000000000" pitchFamily="2" charset="2"/>
              <a:buChar char="v"/>
            </a:pPr>
            <a:r>
              <a:rPr lang="es-ES" dirty="0" smtClean="0"/>
              <a:t>Comprueba </a:t>
            </a:r>
            <a:r>
              <a:rPr lang="es-ES" dirty="0"/>
              <a:t>la consistencia entre los tipos de variables.</a:t>
            </a:r>
          </a:p>
          <a:p>
            <a:pPr marL="342900" lvl="0" indent="-342900">
              <a:buFont typeface="Wingdings" panose="05000000000000000000" pitchFamily="2" charset="2"/>
              <a:buChar char="v"/>
            </a:pPr>
            <a:r>
              <a:rPr lang="es-ES" dirty="0" smtClean="0"/>
              <a:t>Detecta </a:t>
            </a:r>
            <a:r>
              <a:rPr lang="es-ES" dirty="0"/>
              <a:t>variables no declaradas y código inaccesible (código muerto)</a:t>
            </a:r>
            <a:endParaRPr dirty="0"/>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5" name="Google Shape;399;p18"/>
          <p:cNvSpPr txBox="1">
            <a:spLocks/>
          </p:cNvSpPr>
          <p:nvPr/>
        </p:nvSpPr>
        <p:spPr>
          <a:xfrm>
            <a:off x="2483427" y="0"/>
            <a:ext cx="3844637" cy="9434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3600" dirty="0" smtClean="0"/>
              <a:t>COPILADORES</a:t>
            </a:r>
            <a:endParaRPr lang="es-ES" sz="3600" dirty="0"/>
          </a:p>
        </p:txBody>
      </p:sp>
      <p:pic>
        <p:nvPicPr>
          <p:cNvPr id="6" name="Google Shape;353;p13"/>
          <p:cNvPicPr preferRelativeResize="0"/>
          <p:nvPr/>
        </p:nvPicPr>
        <p:blipFill>
          <a:blip r:embed="rId3">
            <a:extLst>
              <a:ext uri="{28A0092B-C50C-407E-A947-70E740481C1C}">
                <a14:useLocalDpi xmlns:a14="http://schemas.microsoft.com/office/drawing/2010/main" val="0"/>
              </a:ext>
            </a:extLst>
          </a:blip>
          <a:stretch>
            <a:fillRect/>
          </a:stretch>
        </p:blipFill>
        <p:spPr>
          <a:xfrm>
            <a:off x="217456" y="1402398"/>
            <a:ext cx="1740225" cy="1826203"/>
          </a:xfrm>
          <a:prstGeom prst="hexagon">
            <a:avLst>
              <a:gd name="adj" fmla="val 28393"/>
              <a:gd name="vf" fmla="val 115470"/>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66">
                                            <p:txEl>
                                              <p:pRg st="0" end="0"/>
                                            </p:txEl>
                                          </p:spTgt>
                                        </p:tgtEl>
                                        <p:attrNameLst>
                                          <p:attrName>style.visibility</p:attrName>
                                        </p:attrNameLst>
                                      </p:cBhvr>
                                      <p:to>
                                        <p:strVal val="visible"/>
                                      </p:to>
                                    </p:set>
                                    <p:animEffect transition="in" filter="fade">
                                      <p:cBhvr>
                                        <p:cTn id="15" dur="1000"/>
                                        <p:tgtEl>
                                          <p:spTgt spid="366">
                                            <p:txEl>
                                              <p:pRg st="0" end="0"/>
                                            </p:txEl>
                                          </p:spTgt>
                                        </p:tgtEl>
                                      </p:cBhvr>
                                    </p:animEffect>
                                    <p:anim calcmode="lin" valueType="num">
                                      <p:cBhvr>
                                        <p:cTn id="16" dur="1000" fill="hold"/>
                                        <p:tgtEl>
                                          <p:spTgt spid="36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66">
                                            <p:txEl>
                                              <p:pRg st="1" end="1"/>
                                            </p:txEl>
                                          </p:spTgt>
                                        </p:tgtEl>
                                        <p:attrNameLst>
                                          <p:attrName>style.visibility</p:attrName>
                                        </p:attrNameLst>
                                      </p:cBhvr>
                                      <p:to>
                                        <p:strVal val="visible"/>
                                      </p:to>
                                    </p:set>
                                    <p:animEffect transition="in" filter="fade">
                                      <p:cBhvr>
                                        <p:cTn id="22" dur="1000"/>
                                        <p:tgtEl>
                                          <p:spTgt spid="366">
                                            <p:txEl>
                                              <p:pRg st="1" end="1"/>
                                            </p:txEl>
                                          </p:spTgt>
                                        </p:tgtEl>
                                      </p:cBhvr>
                                    </p:animEffect>
                                    <p:anim calcmode="lin" valueType="num">
                                      <p:cBhvr>
                                        <p:cTn id="23" dur="1000" fill="hold"/>
                                        <p:tgtEl>
                                          <p:spTgt spid="366">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66">
                                            <p:txEl>
                                              <p:pRg st="2" end="2"/>
                                            </p:txEl>
                                          </p:spTgt>
                                        </p:tgtEl>
                                        <p:attrNameLst>
                                          <p:attrName>style.visibility</p:attrName>
                                        </p:attrNameLst>
                                      </p:cBhvr>
                                      <p:to>
                                        <p:strVal val="visible"/>
                                      </p:to>
                                    </p:set>
                                    <p:animEffect transition="in" filter="fade">
                                      <p:cBhvr>
                                        <p:cTn id="29" dur="1000"/>
                                        <p:tgtEl>
                                          <p:spTgt spid="366">
                                            <p:txEl>
                                              <p:pRg st="2" end="2"/>
                                            </p:txEl>
                                          </p:spTgt>
                                        </p:tgtEl>
                                      </p:cBhvr>
                                    </p:animEffect>
                                    <p:anim calcmode="lin" valueType="num">
                                      <p:cBhvr>
                                        <p:cTn id="30" dur="1000" fill="hold"/>
                                        <p:tgtEl>
                                          <p:spTgt spid="366">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66">
                                            <p:txEl>
                                              <p:pRg st="3" end="3"/>
                                            </p:txEl>
                                          </p:spTgt>
                                        </p:tgtEl>
                                        <p:attrNameLst>
                                          <p:attrName>style.visibility</p:attrName>
                                        </p:attrNameLst>
                                      </p:cBhvr>
                                      <p:to>
                                        <p:strVal val="visible"/>
                                      </p:to>
                                    </p:set>
                                    <p:animEffect transition="in" filter="fade">
                                      <p:cBhvr>
                                        <p:cTn id="36" dur="1000"/>
                                        <p:tgtEl>
                                          <p:spTgt spid="366">
                                            <p:txEl>
                                              <p:pRg st="3" end="3"/>
                                            </p:txEl>
                                          </p:spTgt>
                                        </p:tgtEl>
                                      </p:cBhvr>
                                    </p:animEffect>
                                    <p:anim calcmode="lin" valueType="num">
                                      <p:cBhvr>
                                        <p:cTn id="37" dur="1000" fill="hold"/>
                                        <p:tgtEl>
                                          <p:spTgt spid="366">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6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4" name="Rectángulo 3">
            <a:extLst>
              <a:ext uri="{FF2B5EF4-FFF2-40B4-BE49-F238E27FC236}">
                <a16:creationId xmlns:a16="http://schemas.microsoft.com/office/drawing/2014/main" id="{DFE39046-8498-44AD-9F20-CC2DF33909BC}"/>
              </a:ext>
            </a:extLst>
          </p:cNvPr>
          <p:cNvSpPr/>
          <p:nvPr/>
        </p:nvSpPr>
        <p:spPr>
          <a:xfrm>
            <a:off x="1600200" y="1448365"/>
            <a:ext cx="6504254" cy="2246769"/>
          </a:xfrm>
          <a:prstGeom prst="rect">
            <a:avLst/>
          </a:prstGeom>
        </p:spPr>
        <p:txBody>
          <a:bodyPr wrap="square">
            <a:spAutoFit/>
          </a:bodyPr>
          <a:lstStyle/>
          <a:p>
            <a:r>
              <a:rPr lang="es-CO" dirty="0">
                <a:solidFill>
                  <a:schemeClr val="bg1"/>
                </a:solidFill>
                <a:latin typeface="Times New Roman" panose="02020603050405020304" pitchFamily="18" charset="0"/>
                <a:cs typeface="Times New Roman" panose="02020603050405020304" pitchFamily="18" charset="0"/>
              </a:rPr>
              <a:t>Las revisiones, el análisis estático y las pruebas dinámicas tienen el mismo objetivo:</a:t>
            </a:r>
          </a:p>
          <a:p>
            <a:r>
              <a:rPr lang="es-CO" dirty="0">
                <a:solidFill>
                  <a:schemeClr val="bg1"/>
                </a:solidFill>
                <a:latin typeface="Times New Roman" panose="02020603050405020304" pitchFamily="18" charset="0"/>
                <a:cs typeface="Times New Roman" panose="02020603050405020304" pitchFamily="18" charset="0"/>
              </a:rPr>
              <a:t>identificar defectos. Se trata de procesos complementarios; las distintas técnicas pueden encontrar distintos tipos de defectos de una manera eficiente y efectiva. En comparación</a:t>
            </a:r>
          </a:p>
          <a:p>
            <a:r>
              <a:rPr lang="es-CO" dirty="0">
                <a:solidFill>
                  <a:schemeClr val="bg1"/>
                </a:solidFill>
                <a:latin typeface="Times New Roman" panose="02020603050405020304" pitchFamily="18" charset="0"/>
                <a:cs typeface="Times New Roman" panose="02020603050405020304" pitchFamily="18" charset="0"/>
              </a:rPr>
              <a:t>con las pruebas dinámicas, las técnicas estáticas localizan las causas o los fallos (defectos)más que los propios fallos.</a:t>
            </a:r>
          </a:p>
          <a:p>
            <a:endParaRPr lang="es-CO" dirty="0">
              <a:solidFill>
                <a:schemeClr val="bg1"/>
              </a:solidFill>
              <a:latin typeface="Times New Roman" panose="02020603050405020304" pitchFamily="18" charset="0"/>
              <a:cs typeface="Times New Roman" panose="02020603050405020304" pitchFamily="18" charset="0"/>
            </a:endParaRPr>
          </a:p>
          <a:p>
            <a:r>
              <a:rPr lang="es-MX" dirty="0">
                <a:solidFill>
                  <a:schemeClr val="bg1"/>
                </a:solidFill>
                <a:latin typeface="Times New Roman" panose="02020603050405020304" pitchFamily="18" charset="0"/>
                <a:cs typeface="Times New Roman" panose="02020603050405020304" pitchFamily="18" charset="0"/>
              </a:rPr>
              <a:t>Entre los defectos típicos que resultan más fáciles de localizar en revisiones que en las</a:t>
            </a:r>
          </a:p>
          <a:p>
            <a:r>
              <a:rPr lang="es-MX" dirty="0">
                <a:solidFill>
                  <a:schemeClr val="bg1"/>
                </a:solidFill>
                <a:latin typeface="Times New Roman" panose="02020603050405020304" pitchFamily="18" charset="0"/>
                <a:cs typeface="Times New Roman" panose="02020603050405020304" pitchFamily="18" charset="0"/>
              </a:rPr>
              <a:t>pruebas dinámicas se incluyen: desviaciones de los estándares, defectos de requisito,</a:t>
            </a:r>
          </a:p>
          <a:p>
            <a:r>
              <a:rPr lang="es-MX" dirty="0">
                <a:solidFill>
                  <a:schemeClr val="bg1"/>
                </a:solidFill>
                <a:latin typeface="Times New Roman" panose="02020603050405020304" pitchFamily="18" charset="0"/>
                <a:cs typeface="Times New Roman" panose="02020603050405020304" pitchFamily="18" charset="0"/>
              </a:rPr>
              <a:t>defectos de diseño, mantenibilidad insuficiente y especificaciones de interfaz incorrectas.</a:t>
            </a:r>
            <a:endParaRPr lang="es-CO"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78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834136" y="90432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Analizador</a:t>
            </a:r>
            <a:endParaRPr dirty="0"/>
          </a:p>
        </p:txBody>
      </p:sp>
      <p:sp>
        <p:nvSpPr>
          <p:cNvPr id="373" name="Google Shape;373;p16"/>
          <p:cNvSpPr txBox="1">
            <a:spLocks noGrp="1"/>
          </p:cNvSpPr>
          <p:nvPr>
            <p:ph type="body" idx="1"/>
          </p:nvPr>
        </p:nvSpPr>
        <p:spPr>
          <a:xfrm>
            <a:off x="1971691" y="2730959"/>
            <a:ext cx="5416245" cy="1724593"/>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v"/>
            </a:pPr>
            <a:r>
              <a:rPr lang="es-ES" sz="2400" dirty="0" smtClean="0"/>
              <a:t> </a:t>
            </a:r>
            <a:r>
              <a:rPr lang="es-ES" sz="2400" dirty="0"/>
              <a:t>Convenciones y estándares</a:t>
            </a:r>
          </a:p>
          <a:p>
            <a:pPr lvl="0">
              <a:buFont typeface="Wingdings" panose="05000000000000000000" pitchFamily="2" charset="2"/>
              <a:buChar char="v"/>
            </a:pPr>
            <a:r>
              <a:rPr lang="es-ES" sz="2400" dirty="0" smtClean="0"/>
              <a:t> </a:t>
            </a:r>
            <a:r>
              <a:rPr lang="es-ES" sz="2400" dirty="0"/>
              <a:t>Métricas de complejidad</a:t>
            </a:r>
          </a:p>
          <a:p>
            <a:pPr lvl="0">
              <a:buFont typeface="Wingdings" panose="05000000000000000000" pitchFamily="2" charset="2"/>
              <a:buChar char="v"/>
            </a:pPr>
            <a:r>
              <a:rPr lang="es-ES" sz="2400" dirty="0" smtClean="0"/>
              <a:t> </a:t>
            </a:r>
            <a:r>
              <a:rPr lang="es-ES" sz="2400" dirty="0"/>
              <a:t>Acoplamiento de objetos</a:t>
            </a:r>
            <a:endParaRPr sz="2400"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5" name="Google Shape;372;p16"/>
          <p:cNvSpPr txBox="1">
            <a:spLocks/>
          </p:cNvSpPr>
          <p:nvPr/>
        </p:nvSpPr>
        <p:spPr>
          <a:xfrm>
            <a:off x="1272035" y="1817643"/>
            <a:ext cx="7009519"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s-ES" sz="2800" dirty="0"/>
              <a:t>Trata aspectos adicionales tales como:</a:t>
            </a:r>
          </a:p>
        </p:txBody>
      </p:sp>
      <p:pic>
        <p:nvPicPr>
          <p:cNvPr id="6" name="Google Shape;353;p13"/>
          <p:cNvPicPr preferRelativeResize="0"/>
          <p:nvPr/>
        </p:nvPicPr>
        <p:blipFill>
          <a:blip r:embed="rId3">
            <a:extLst>
              <a:ext uri="{28A0092B-C50C-407E-A947-70E740481C1C}">
                <a14:useLocalDpi xmlns:a14="http://schemas.microsoft.com/office/drawing/2010/main" val="0"/>
              </a:ext>
            </a:extLst>
          </a:blip>
          <a:stretch>
            <a:fillRect/>
          </a:stretch>
        </p:blipFill>
        <p:spPr>
          <a:xfrm>
            <a:off x="88591" y="2542358"/>
            <a:ext cx="1883100" cy="1414418"/>
          </a:xfrm>
          <a:prstGeom prst="hexagon">
            <a:avLst>
              <a:gd name="adj" fmla="val 28393"/>
              <a:gd name="vf" fmla="val 115470"/>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anim calcmode="lin" valueType="num">
                                      <p:cBhvr>
                                        <p:cTn id="8" dur="1000" fill="hold"/>
                                        <p:tgtEl>
                                          <p:spTgt spid="372"/>
                                        </p:tgtEl>
                                        <p:attrNameLst>
                                          <p:attrName>ppt_x</p:attrName>
                                        </p:attrNameLst>
                                      </p:cBhvr>
                                      <p:tavLst>
                                        <p:tav tm="0">
                                          <p:val>
                                            <p:strVal val="#ppt_x"/>
                                          </p:val>
                                        </p:tav>
                                        <p:tav tm="100000">
                                          <p:val>
                                            <p:strVal val="#ppt_x"/>
                                          </p:val>
                                        </p:tav>
                                      </p:tavLst>
                                    </p:anim>
                                    <p:anim calcmode="lin" valueType="num">
                                      <p:cBhvr>
                                        <p:cTn id="9" dur="1000" fill="hold"/>
                                        <p:tgtEl>
                                          <p:spTgt spid="3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73">
                                            <p:txEl>
                                              <p:pRg st="0" end="0"/>
                                            </p:txEl>
                                          </p:spTgt>
                                        </p:tgtEl>
                                        <p:attrNameLst>
                                          <p:attrName>style.visibility</p:attrName>
                                        </p:attrNameLst>
                                      </p:cBhvr>
                                      <p:to>
                                        <p:strVal val="visible"/>
                                      </p:to>
                                    </p:set>
                                    <p:animEffect transition="in" filter="fade">
                                      <p:cBhvr>
                                        <p:cTn id="20" dur="1000"/>
                                        <p:tgtEl>
                                          <p:spTgt spid="373">
                                            <p:txEl>
                                              <p:pRg st="0" end="0"/>
                                            </p:txEl>
                                          </p:spTgt>
                                        </p:tgtEl>
                                      </p:cBhvr>
                                    </p:animEffect>
                                    <p:anim calcmode="lin" valueType="num">
                                      <p:cBhvr>
                                        <p:cTn id="21" dur="1000" fill="hold"/>
                                        <p:tgtEl>
                                          <p:spTgt spid="37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7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73">
                                            <p:txEl>
                                              <p:pRg st="1" end="1"/>
                                            </p:txEl>
                                          </p:spTgt>
                                        </p:tgtEl>
                                        <p:attrNameLst>
                                          <p:attrName>style.visibility</p:attrName>
                                        </p:attrNameLst>
                                      </p:cBhvr>
                                      <p:to>
                                        <p:strVal val="visible"/>
                                      </p:to>
                                    </p:set>
                                    <p:animEffect transition="in" filter="fade">
                                      <p:cBhvr>
                                        <p:cTn id="27" dur="1000"/>
                                        <p:tgtEl>
                                          <p:spTgt spid="373">
                                            <p:txEl>
                                              <p:pRg st="1" end="1"/>
                                            </p:txEl>
                                          </p:spTgt>
                                        </p:tgtEl>
                                      </p:cBhvr>
                                    </p:animEffect>
                                    <p:anim calcmode="lin" valueType="num">
                                      <p:cBhvr>
                                        <p:cTn id="28" dur="1000" fill="hold"/>
                                        <p:tgtEl>
                                          <p:spTgt spid="37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73">
                                            <p:txEl>
                                              <p:pRg st="2" end="2"/>
                                            </p:txEl>
                                          </p:spTgt>
                                        </p:tgtEl>
                                        <p:attrNameLst>
                                          <p:attrName>style.visibility</p:attrName>
                                        </p:attrNameLst>
                                      </p:cBhvr>
                                      <p:to>
                                        <p:strVal val="visible"/>
                                      </p:to>
                                    </p:set>
                                    <p:animEffect transition="in" filter="fade">
                                      <p:cBhvr>
                                        <p:cTn id="34" dur="1000"/>
                                        <p:tgtEl>
                                          <p:spTgt spid="373">
                                            <p:txEl>
                                              <p:pRg st="2" end="2"/>
                                            </p:txEl>
                                          </p:spTgt>
                                        </p:tgtEl>
                                      </p:cBhvr>
                                    </p:animEffect>
                                    <p:anim calcmode="lin" valueType="num">
                                      <p:cBhvr>
                                        <p:cTn id="35" dur="1000" fill="hold"/>
                                        <p:tgtEl>
                                          <p:spTgt spid="37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7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046888" y="868076"/>
            <a:ext cx="5471680" cy="1159800"/>
          </a:xfrm>
          <a:prstGeom prst="rect">
            <a:avLst/>
          </a:prstGeom>
        </p:spPr>
        <p:txBody>
          <a:bodyPr spcFirstLastPara="1" wrap="square" lIns="91425" tIns="91425" rIns="91425" bIns="91425" anchor="b" anchorCtr="0">
            <a:noAutofit/>
          </a:bodyPr>
          <a:lstStyle/>
          <a:p>
            <a:pPr lvl="0" algn="ctr"/>
            <a:r>
              <a:rPr lang="es-ES" b="1" dirty="0"/>
              <a:t>Análisis del flujo de control</a:t>
            </a:r>
            <a:endParaRPr b="1"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47" y="1023939"/>
            <a:ext cx="2486271" cy="3506497"/>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139" y="1778500"/>
            <a:ext cx="550661" cy="87282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
        <p:nvSpPr>
          <p:cNvPr id="5" name="Google Shape;514;p29"/>
          <p:cNvSpPr txBox="1">
            <a:spLocks/>
          </p:cNvSpPr>
          <p:nvPr/>
        </p:nvSpPr>
        <p:spPr>
          <a:xfrm>
            <a:off x="2952166" y="1430651"/>
            <a:ext cx="4092870" cy="6101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4800" b="1" dirty="0" smtClean="0"/>
              <a:t>Objetivos</a:t>
            </a:r>
            <a:endParaRPr lang="es-ES" sz="4800" b="1" dirty="0"/>
          </a:p>
        </p:txBody>
      </p:sp>
      <p:sp>
        <p:nvSpPr>
          <p:cNvPr id="8" name="Google Shape;416;p20"/>
          <p:cNvSpPr txBox="1">
            <a:spLocks/>
          </p:cNvSpPr>
          <p:nvPr/>
        </p:nvSpPr>
        <p:spPr>
          <a:xfrm>
            <a:off x="2400301" y="2229000"/>
            <a:ext cx="6577444"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2400" dirty="0"/>
              <a:t>•Detectar defectos causados por un desarrollo anómalo </a:t>
            </a:r>
            <a:r>
              <a:rPr lang="es-ES" sz="2400" dirty="0" smtClean="0"/>
              <a:t>del código </a:t>
            </a:r>
            <a:r>
              <a:rPr lang="es-ES" sz="2400" dirty="0"/>
              <a:t>(ramas muertas, código muerto </a:t>
            </a:r>
            <a:r>
              <a:rPr lang="es-ES" sz="2400" dirty="0" err="1"/>
              <a:t>etc</a:t>
            </a:r>
            <a:r>
              <a:rPr lang="es-ES" sz="2400" dirty="0"/>
              <a:t>)</a:t>
            </a:r>
            <a:r>
              <a:rPr lang="es-ES" sz="2400" dirty="0" smtClean="0"/>
              <a:t>‏.</a:t>
            </a:r>
            <a:endParaRPr lang="es-ES" sz="2400" dirty="0"/>
          </a:p>
        </p:txBody>
      </p:sp>
    </p:spTree>
    <p:extLst>
      <p:ext uri="{BB962C8B-B14F-4D97-AF65-F5344CB8AC3E}">
        <p14:creationId xmlns:p14="http://schemas.microsoft.com/office/powerpoint/2010/main" val="92166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
        <p:nvSpPr>
          <p:cNvPr id="5" name="Google Shape;514;p29"/>
          <p:cNvSpPr txBox="1">
            <a:spLocks/>
          </p:cNvSpPr>
          <p:nvPr/>
        </p:nvSpPr>
        <p:spPr>
          <a:xfrm>
            <a:off x="2800631" y="824452"/>
            <a:ext cx="4092870" cy="6101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4800" b="1" dirty="0" smtClean="0"/>
              <a:t>Método</a:t>
            </a:r>
            <a:endParaRPr lang="es-ES" sz="4800" b="1" dirty="0"/>
          </a:p>
        </p:txBody>
      </p:sp>
      <p:sp>
        <p:nvSpPr>
          <p:cNvPr id="8" name="Google Shape;416;p20"/>
          <p:cNvSpPr txBox="1">
            <a:spLocks/>
          </p:cNvSpPr>
          <p:nvPr/>
        </p:nvSpPr>
        <p:spPr>
          <a:xfrm>
            <a:off x="2209875" y="1343100"/>
            <a:ext cx="6577444"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s-ES" sz="2400" dirty="0"/>
              <a:t>La </a:t>
            </a:r>
            <a:r>
              <a:rPr lang="es-ES" sz="2400" dirty="0" smtClean="0"/>
              <a:t>estructura </a:t>
            </a:r>
            <a:r>
              <a:rPr lang="es-ES" sz="2400" dirty="0"/>
              <a:t>del código se representa como un diagrama </a:t>
            </a:r>
            <a:r>
              <a:rPr lang="es-ES" sz="2400" dirty="0" smtClean="0"/>
              <a:t>de control </a:t>
            </a:r>
            <a:r>
              <a:rPr lang="es-ES" sz="2400" dirty="0"/>
              <a:t>de flujo.</a:t>
            </a:r>
          </a:p>
        </p:txBody>
      </p:sp>
      <p:pic>
        <p:nvPicPr>
          <p:cNvPr id="1026" name="Picture 2" descr="http://2.bp.blogspot.com/-Y9tGf939-iA/UWXJ7tLH-EI/AAAAAAAABbE/LudcZj7LSRc/s1600/secuencia+de+sentencia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631" y="2334932"/>
            <a:ext cx="5352769" cy="217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579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2005445" y="461789"/>
            <a:ext cx="7013863" cy="1217118"/>
          </a:xfrm>
          <a:prstGeom prst="rect">
            <a:avLst/>
          </a:prstGeom>
        </p:spPr>
        <p:txBody>
          <a:bodyPr spcFirstLastPara="1" wrap="square" lIns="91425" tIns="91425" rIns="91425" bIns="91425" anchor="b" anchorCtr="0">
            <a:noAutofit/>
          </a:bodyPr>
          <a:lstStyle/>
          <a:p>
            <a:pPr lvl="0" algn="ctr"/>
            <a:r>
              <a:rPr lang="es-ES" sz="2800" b="1" dirty="0"/>
              <a:t>Se denomina también "Grafo dirigido" y están compuestos por</a:t>
            </a:r>
            <a:r>
              <a:rPr lang="es-ES" sz="3200" b="1" dirty="0"/>
              <a:t>:</a:t>
            </a:r>
            <a:endParaRPr sz="3200" b="1" dirty="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sp>
        <p:nvSpPr>
          <p:cNvPr id="5" name="Marcador de texto 4"/>
          <p:cNvSpPr>
            <a:spLocks noGrp="1"/>
          </p:cNvSpPr>
          <p:nvPr>
            <p:ph type="body" idx="3"/>
          </p:nvPr>
        </p:nvSpPr>
        <p:spPr>
          <a:xfrm>
            <a:off x="3150813" y="3124033"/>
            <a:ext cx="2691246" cy="1096830"/>
          </a:xfrm>
        </p:spPr>
        <p:txBody>
          <a:bodyPr/>
          <a:lstStyle/>
          <a:p>
            <a:pPr marL="139700" indent="0">
              <a:buNone/>
            </a:pPr>
            <a:r>
              <a:rPr lang="es-ES" dirty="0"/>
              <a:t> </a:t>
            </a:r>
            <a:r>
              <a:rPr lang="es-ES" dirty="0" smtClean="0"/>
              <a:t>Representan </a:t>
            </a:r>
            <a:r>
              <a:rPr lang="es-ES" dirty="0"/>
              <a:t>la transferencia del flujo de control como en decisiones y bucles.</a:t>
            </a:r>
          </a:p>
        </p:txBody>
      </p:sp>
      <p:sp>
        <p:nvSpPr>
          <p:cNvPr id="16" name="Marcador de texto 3"/>
          <p:cNvSpPr>
            <a:spLocks noGrp="1"/>
          </p:cNvSpPr>
          <p:nvPr>
            <p:ph type="body" idx="1"/>
          </p:nvPr>
        </p:nvSpPr>
        <p:spPr>
          <a:xfrm>
            <a:off x="287907" y="3204192"/>
            <a:ext cx="3324225" cy="1038795"/>
          </a:xfrm>
        </p:spPr>
        <p:txBody>
          <a:bodyPr/>
          <a:lstStyle/>
          <a:p>
            <a:r>
              <a:rPr lang="es-ES" dirty="0"/>
              <a:t>Los nodos representan sentencias o secuencias de sentencias.</a:t>
            </a:r>
          </a:p>
          <a:p>
            <a:endParaRPr lang="es-ES" dirty="0"/>
          </a:p>
        </p:txBody>
      </p:sp>
      <p:sp>
        <p:nvSpPr>
          <p:cNvPr id="17" name="Google Shape;514;p29"/>
          <p:cNvSpPr txBox="1">
            <a:spLocks/>
          </p:cNvSpPr>
          <p:nvPr/>
        </p:nvSpPr>
        <p:spPr>
          <a:xfrm>
            <a:off x="666589" y="2456478"/>
            <a:ext cx="1364930" cy="6101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Nodos</a:t>
            </a:r>
            <a:endParaRPr lang="es-ES" sz="2400" b="1" dirty="0"/>
          </a:p>
        </p:txBody>
      </p:sp>
      <p:sp>
        <p:nvSpPr>
          <p:cNvPr id="18" name="Google Shape;514;p29"/>
          <p:cNvSpPr txBox="1">
            <a:spLocks/>
          </p:cNvSpPr>
          <p:nvPr/>
        </p:nvSpPr>
        <p:spPr>
          <a:xfrm>
            <a:off x="3150813" y="2395792"/>
            <a:ext cx="1658132" cy="5696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Aristas</a:t>
            </a:r>
            <a:endParaRPr lang="es-ES" sz="2400" b="1" dirty="0"/>
          </a:p>
        </p:txBody>
      </p:sp>
      <p:sp>
        <p:nvSpPr>
          <p:cNvPr id="19" name="Google Shape;514;p29"/>
          <p:cNvSpPr txBox="1">
            <a:spLocks/>
          </p:cNvSpPr>
          <p:nvPr/>
        </p:nvSpPr>
        <p:spPr>
          <a:xfrm>
            <a:off x="6170062" y="2366776"/>
            <a:ext cx="1658132" cy="5696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Regiones</a:t>
            </a:r>
            <a:endParaRPr lang="es-ES" sz="2400" b="1" dirty="0"/>
          </a:p>
        </p:txBody>
      </p:sp>
      <p:sp>
        <p:nvSpPr>
          <p:cNvPr id="21" name="Marcador de texto 4"/>
          <p:cNvSpPr>
            <a:spLocks noGrp="1"/>
          </p:cNvSpPr>
          <p:nvPr>
            <p:ph type="body" idx="3"/>
          </p:nvPr>
        </p:nvSpPr>
        <p:spPr>
          <a:xfrm>
            <a:off x="6033655" y="2924177"/>
            <a:ext cx="2985653" cy="1496542"/>
          </a:xfrm>
        </p:spPr>
        <p:txBody>
          <a:bodyPr/>
          <a:lstStyle/>
          <a:p>
            <a:pPr marL="139700" indent="0">
              <a:buNone/>
            </a:pPr>
            <a:r>
              <a:rPr lang="es-ES" dirty="0"/>
              <a:t>R</a:t>
            </a:r>
            <a:r>
              <a:rPr lang="es-ES" dirty="0" smtClean="0"/>
              <a:t>epresentan </a:t>
            </a:r>
            <a:r>
              <a:rPr lang="es-ES" dirty="0"/>
              <a:t>a las</a:t>
            </a:r>
            <a:r>
              <a:rPr lang="es-ES" b="1" dirty="0"/>
              <a:t> </a:t>
            </a:r>
            <a:r>
              <a:rPr lang="es-ES" dirty="0"/>
              <a:t>áreas delimitadas por aristas y nodos. Cuando se contabilizan las regiones de un programa debe incluirse el área externa como una región más</a:t>
            </a:r>
          </a:p>
        </p:txBody>
      </p:sp>
      <p:pic>
        <p:nvPicPr>
          <p:cNvPr id="10" name="Google Shape;353;p13"/>
          <p:cNvPicPr preferRelativeResize="0"/>
          <p:nvPr/>
        </p:nvPicPr>
        <p:blipFill>
          <a:blip r:embed="rId3">
            <a:extLst>
              <a:ext uri="{28A0092B-C50C-407E-A947-70E740481C1C}">
                <a14:useLocalDpi xmlns:a14="http://schemas.microsoft.com/office/drawing/2010/main" val="0"/>
              </a:ext>
            </a:extLst>
          </a:blip>
          <a:stretch>
            <a:fillRect/>
          </a:stretch>
        </p:blipFill>
        <p:spPr>
          <a:xfrm>
            <a:off x="979546" y="1070348"/>
            <a:ext cx="2103063" cy="1515123"/>
          </a:xfrm>
          <a:prstGeom prst="hexagon">
            <a:avLst>
              <a:gd name="adj" fmla="val 28393"/>
              <a:gd name="vf" fmla="val 115470"/>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anim calcmode="lin" valueType="num">
                                      <p:cBhvr>
                                        <p:cTn id="8" dur="1000" fill="hold"/>
                                        <p:tgtEl>
                                          <p:spTgt spid="514"/>
                                        </p:tgtEl>
                                        <p:attrNameLst>
                                          <p:attrName>ppt_x</p:attrName>
                                        </p:attrNameLst>
                                      </p:cBhvr>
                                      <p:tavLst>
                                        <p:tav tm="0">
                                          <p:val>
                                            <p:strVal val="#ppt_x"/>
                                          </p:val>
                                        </p:tav>
                                        <p:tav tm="100000">
                                          <p:val>
                                            <p:strVal val="#ppt_x"/>
                                          </p:val>
                                        </p:tav>
                                      </p:tavLst>
                                    </p:anim>
                                    <p:anim calcmode="lin" valueType="num">
                                      <p:cBhvr>
                                        <p:cTn id="9"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additive="base">
                                        <p:cTn id="28"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1000"/>
                                        <p:tgtEl>
                                          <p:spTgt spid="5">
                                            <p:txEl>
                                              <p:pRg st="0" end="0"/>
                                            </p:txEl>
                                          </p:spTgt>
                                        </p:tgtEl>
                                      </p:cBhvr>
                                    </p:animEffect>
                                    <p:anim calcmode="lin" valueType="num">
                                      <p:cBhvr>
                                        <p:cTn id="3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fade">
                                      <p:cBhvr>
                                        <p:cTn id="41" dur="1000"/>
                                        <p:tgtEl>
                                          <p:spTgt spid="19">
                                            <p:txEl>
                                              <p:pRg st="0" end="0"/>
                                            </p:txEl>
                                          </p:spTgt>
                                        </p:tgtEl>
                                      </p:cBhvr>
                                    </p:animEffect>
                                    <p:anim calcmode="lin" valueType="num">
                                      <p:cBhvr>
                                        <p:cTn id="4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1000"/>
                                        <p:tgtEl>
                                          <p:spTgt spid="21">
                                            <p:txEl>
                                              <p:pRg st="0" end="0"/>
                                            </p:txEl>
                                          </p:spTgt>
                                        </p:tgtEl>
                                      </p:cBhvr>
                                    </p:animEffect>
                                    <p:anim calcmode="lin" valueType="num">
                                      <p:cBhvr>
                                        <p:cTn id="49"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522764"/>
            <a:ext cx="6410325" cy="443023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oogle Shape;852;p38"/>
          <p:cNvGrpSpPr/>
          <p:nvPr/>
        </p:nvGrpSpPr>
        <p:grpSpPr>
          <a:xfrm>
            <a:off x="485775" y="304029"/>
            <a:ext cx="742950" cy="648472"/>
            <a:chOff x="5241175" y="4959100"/>
            <a:chExt cx="539775" cy="517775"/>
          </a:xfrm>
        </p:grpSpPr>
        <p:sp>
          <p:nvSpPr>
            <p:cNvPr id="16" name="Google Shape;853;p3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4;p3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5;p3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6;p3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7;p3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8;p3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2971801" y="390710"/>
            <a:ext cx="6172199" cy="1597312"/>
          </a:xfrm>
          <a:prstGeom prst="rect">
            <a:avLst/>
          </a:prstGeom>
        </p:spPr>
        <p:txBody>
          <a:bodyPr spcFirstLastPara="1" wrap="square" lIns="91425" tIns="91425" rIns="91425" bIns="91425" anchor="ctr" anchorCtr="0">
            <a:noAutofit/>
          </a:bodyPr>
          <a:lstStyle/>
          <a:p>
            <a:r>
              <a:rPr lang="es-ES" sz="2800" dirty="0"/>
              <a:t>Las anomalías pueden ser detectadas fácilmente, los defectos se hacen evidentes. </a:t>
            </a:r>
            <a:br>
              <a:rPr lang="es-ES" sz="2800" dirty="0"/>
            </a:br>
            <a:endParaRPr lang="es-ES" sz="2800" dirty="0"/>
          </a:p>
        </p:txBody>
      </p:sp>
      <p:sp>
        <p:nvSpPr>
          <p:cNvPr id="416" name="Google Shape;416;p20"/>
          <p:cNvSpPr txBox="1">
            <a:spLocks noGrp="1"/>
          </p:cNvSpPr>
          <p:nvPr>
            <p:ph type="body" idx="4294967295"/>
          </p:nvPr>
        </p:nvSpPr>
        <p:spPr>
          <a:xfrm>
            <a:off x="2954907" y="2050518"/>
            <a:ext cx="5505450" cy="15324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v"/>
            </a:pPr>
            <a:r>
              <a:rPr lang="es-ES" sz="2400" dirty="0"/>
              <a:t>Bucles abandonados pos </a:t>
            </a:r>
            <a:r>
              <a:rPr lang="es-ES" sz="2400" dirty="0" smtClean="0"/>
              <a:t>saltos.</a:t>
            </a:r>
          </a:p>
          <a:p>
            <a:pPr marL="285750" lvl="0" indent="-285750">
              <a:buFont typeface="Wingdings" panose="05000000000000000000" pitchFamily="2" charset="2"/>
              <a:buChar char="v"/>
            </a:pPr>
            <a:r>
              <a:rPr lang="es-ES" sz="2400" dirty="0" smtClean="0"/>
              <a:t>Ramas muertas.</a:t>
            </a:r>
          </a:p>
          <a:p>
            <a:pPr marL="285750" lvl="0" indent="-285750">
              <a:buFont typeface="Wingdings" panose="05000000000000000000" pitchFamily="2" charset="2"/>
              <a:buChar char="v"/>
            </a:pPr>
            <a:r>
              <a:rPr lang="es-ES" sz="2400" dirty="0" smtClean="0"/>
              <a:t>Retornos múltiples.</a:t>
            </a:r>
            <a:endParaRPr sz="2400" dirty="0"/>
          </a:p>
        </p:txBody>
      </p:sp>
      <p:pic>
        <p:nvPicPr>
          <p:cNvPr id="417" name="Google Shape;417;p20"/>
          <p:cNvPicPr preferRelativeResize="0"/>
          <p:nvPr/>
        </p:nvPicPr>
        <p:blipFill>
          <a:blip r:embed="rId3">
            <a:extLst>
              <a:ext uri="{28A0092B-C50C-407E-A947-70E740481C1C}">
                <a14:useLocalDpi xmlns:a14="http://schemas.microsoft.com/office/drawing/2010/main" val="0"/>
              </a:ext>
            </a:extLst>
          </a:blip>
          <a:stretch>
            <a:fillRect/>
          </a:stretch>
        </p:blipFill>
        <p:spPr>
          <a:xfrm>
            <a:off x="0" y="1612996"/>
            <a:ext cx="2667000" cy="1969922"/>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anim calcmode="lin" valueType="num">
                                      <p:cBhvr>
                                        <p:cTn id="8" dur="1000" fill="hold"/>
                                        <p:tgtEl>
                                          <p:spTgt spid="415"/>
                                        </p:tgtEl>
                                        <p:attrNameLst>
                                          <p:attrName>ppt_x</p:attrName>
                                        </p:attrNameLst>
                                      </p:cBhvr>
                                      <p:tavLst>
                                        <p:tav tm="0">
                                          <p:val>
                                            <p:strVal val="#ppt_x"/>
                                          </p:val>
                                        </p:tav>
                                        <p:tav tm="100000">
                                          <p:val>
                                            <p:strVal val="#ppt_x"/>
                                          </p:val>
                                        </p:tav>
                                      </p:tavLst>
                                    </p:anim>
                                    <p:anim calcmode="lin" valueType="num">
                                      <p:cBhvr>
                                        <p:cTn id="9" dur="1000" fill="hold"/>
                                        <p:tgtEl>
                                          <p:spTgt spid="4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6">
                                            <p:txEl>
                                              <p:pRg st="0" end="0"/>
                                            </p:txEl>
                                          </p:spTgt>
                                        </p:tgtEl>
                                        <p:attrNameLst>
                                          <p:attrName>style.visibility</p:attrName>
                                        </p:attrNameLst>
                                      </p:cBhvr>
                                      <p:to>
                                        <p:strVal val="visible"/>
                                      </p:to>
                                    </p:set>
                                    <p:animEffect transition="in" filter="fade">
                                      <p:cBhvr>
                                        <p:cTn id="14" dur="1000"/>
                                        <p:tgtEl>
                                          <p:spTgt spid="416">
                                            <p:txEl>
                                              <p:pRg st="0" end="0"/>
                                            </p:txEl>
                                          </p:spTgt>
                                        </p:tgtEl>
                                      </p:cBhvr>
                                    </p:animEffect>
                                    <p:anim calcmode="lin" valueType="num">
                                      <p:cBhvr>
                                        <p:cTn id="15" dur="1000" fill="hold"/>
                                        <p:tgtEl>
                                          <p:spTgt spid="41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6">
                                            <p:txEl>
                                              <p:pRg st="1" end="1"/>
                                            </p:txEl>
                                          </p:spTgt>
                                        </p:tgtEl>
                                        <p:attrNameLst>
                                          <p:attrName>style.visibility</p:attrName>
                                        </p:attrNameLst>
                                      </p:cBhvr>
                                      <p:to>
                                        <p:strVal val="visible"/>
                                      </p:to>
                                    </p:set>
                                    <p:animEffect transition="in" filter="fade">
                                      <p:cBhvr>
                                        <p:cTn id="21" dur="1000"/>
                                        <p:tgtEl>
                                          <p:spTgt spid="416">
                                            <p:txEl>
                                              <p:pRg st="1" end="1"/>
                                            </p:txEl>
                                          </p:spTgt>
                                        </p:tgtEl>
                                      </p:cBhvr>
                                    </p:animEffect>
                                    <p:anim calcmode="lin" valueType="num">
                                      <p:cBhvr>
                                        <p:cTn id="22" dur="1000" fill="hold"/>
                                        <p:tgtEl>
                                          <p:spTgt spid="41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16">
                                            <p:txEl>
                                              <p:pRg st="2" end="2"/>
                                            </p:txEl>
                                          </p:spTgt>
                                        </p:tgtEl>
                                        <p:attrNameLst>
                                          <p:attrName>style.visibility</p:attrName>
                                        </p:attrNameLst>
                                      </p:cBhvr>
                                      <p:to>
                                        <p:strVal val="visible"/>
                                      </p:to>
                                    </p:set>
                                    <p:animEffect transition="in" filter="fade">
                                      <p:cBhvr>
                                        <p:cTn id="28" dur="1000"/>
                                        <p:tgtEl>
                                          <p:spTgt spid="416">
                                            <p:txEl>
                                              <p:pRg st="2" end="2"/>
                                            </p:txEl>
                                          </p:spTgt>
                                        </p:tgtEl>
                                      </p:cBhvr>
                                    </p:animEffect>
                                    <p:anim calcmode="lin" valueType="num">
                                      <p:cBhvr>
                                        <p:cTn id="29" dur="1000" fill="hold"/>
                                        <p:tgtEl>
                                          <p:spTgt spid="41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1286408" y="850556"/>
            <a:ext cx="7013863" cy="1217118"/>
          </a:xfrm>
          <a:prstGeom prst="rect">
            <a:avLst/>
          </a:prstGeom>
        </p:spPr>
        <p:txBody>
          <a:bodyPr spcFirstLastPara="1" wrap="square" lIns="91425" tIns="91425" rIns="91425" bIns="91425" anchor="b" anchorCtr="0">
            <a:noAutofit/>
          </a:bodyPr>
          <a:lstStyle/>
          <a:p>
            <a:pPr lvl="0" algn="ctr"/>
            <a:r>
              <a:rPr lang="es-ES" sz="3200" b="1" dirty="0">
                <a:solidFill>
                  <a:srgbClr val="00E1C6"/>
                </a:solidFill>
                <a:latin typeface="Muli"/>
                <a:ea typeface="Muli"/>
                <a:cs typeface="Muli"/>
                <a:sym typeface="Muli"/>
              </a:rPr>
              <a:t>Análisis del flujo de datos</a:t>
            </a:r>
            <a:endParaRPr sz="3200" b="1" dirty="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sp>
        <p:nvSpPr>
          <p:cNvPr id="5" name="Marcador de texto 4"/>
          <p:cNvSpPr>
            <a:spLocks noGrp="1"/>
          </p:cNvSpPr>
          <p:nvPr>
            <p:ph type="body" idx="3"/>
          </p:nvPr>
        </p:nvSpPr>
        <p:spPr>
          <a:xfrm>
            <a:off x="6522662" y="3426773"/>
            <a:ext cx="2621338" cy="1096830"/>
          </a:xfrm>
        </p:spPr>
        <p:txBody>
          <a:bodyPr/>
          <a:lstStyle/>
          <a:p>
            <a:pPr marL="139700" indent="0">
              <a:buNone/>
            </a:pPr>
            <a:r>
              <a:rPr lang="es-ES" dirty="0"/>
              <a:t>• Limitado a un rango reducido de tipos de defectos.</a:t>
            </a:r>
          </a:p>
        </p:txBody>
      </p:sp>
      <p:sp>
        <p:nvSpPr>
          <p:cNvPr id="16" name="Marcador de texto 3"/>
          <p:cNvSpPr>
            <a:spLocks noGrp="1"/>
          </p:cNvSpPr>
          <p:nvPr>
            <p:ph type="body" idx="1"/>
          </p:nvPr>
        </p:nvSpPr>
        <p:spPr>
          <a:xfrm>
            <a:off x="3308245" y="3308850"/>
            <a:ext cx="3324225" cy="1038795"/>
          </a:xfrm>
        </p:spPr>
        <p:txBody>
          <a:bodyPr/>
          <a:lstStyle/>
          <a:p>
            <a:r>
              <a:rPr lang="es-ES" dirty="0"/>
              <a:t>Detección fiable de anomalías que den los flujos de datos.</a:t>
            </a:r>
          </a:p>
          <a:p>
            <a:r>
              <a:rPr lang="es-ES" dirty="0"/>
              <a:t>• Detectar fácilmente la localización exacta de defectos.</a:t>
            </a:r>
          </a:p>
          <a:p>
            <a:r>
              <a:rPr lang="es-ES" dirty="0"/>
              <a:t>• Es un buen complemento para otros métodos de pruebas.</a:t>
            </a:r>
          </a:p>
        </p:txBody>
      </p:sp>
      <p:sp>
        <p:nvSpPr>
          <p:cNvPr id="17" name="Google Shape;514;p29"/>
          <p:cNvSpPr txBox="1">
            <a:spLocks/>
          </p:cNvSpPr>
          <p:nvPr/>
        </p:nvSpPr>
        <p:spPr>
          <a:xfrm>
            <a:off x="3950417" y="2851499"/>
            <a:ext cx="1752318" cy="405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Beneficios</a:t>
            </a:r>
          </a:p>
        </p:txBody>
      </p:sp>
      <p:sp>
        <p:nvSpPr>
          <p:cNvPr id="18" name="Google Shape;514;p29"/>
          <p:cNvSpPr txBox="1">
            <a:spLocks/>
          </p:cNvSpPr>
          <p:nvPr/>
        </p:nvSpPr>
        <p:spPr>
          <a:xfrm>
            <a:off x="6632470" y="2727141"/>
            <a:ext cx="2106987" cy="5019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Desventajas</a:t>
            </a:r>
            <a:endParaRPr lang="es-ES" sz="2400" b="1" dirty="0"/>
          </a:p>
        </p:txBody>
      </p:sp>
      <p:sp>
        <p:nvSpPr>
          <p:cNvPr id="19" name="Google Shape;514;p29"/>
          <p:cNvSpPr txBox="1">
            <a:spLocks/>
          </p:cNvSpPr>
          <p:nvPr/>
        </p:nvSpPr>
        <p:spPr>
          <a:xfrm>
            <a:off x="415949" y="2737644"/>
            <a:ext cx="1740918" cy="471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s-MX" sz="2400" b="1" dirty="0" smtClean="0"/>
              <a:t>Propósito</a:t>
            </a:r>
            <a:endParaRPr lang="es-ES" sz="2400" b="1" dirty="0"/>
          </a:p>
        </p:txBody>
      </p:sp>
      <p:sp>
        <p:nvSpPr>
          <p:cNvPr id="21" name="Marcador de texto 4"/>
          <p:cNvSpPr>
            <a:spLocks noGrp="1"/>
          </p:cNvSpPr>
          <p:nvPr>
            <p:ph type="body" idx="3"/>
          </p:nvPr>
        </p:nvSpPr>
        <p:spPr>
          <a:xfrm>
            <a:off x="208210" y="3226917"/>
            <a:ext cx="2985653" cy="1496542"/>
          </a:xfrm>
        </p:spPr>
        <p:txBody>
          <a:bodyPr/>
          <a:lstStyle/>
          <a:p>
            <a:pPr marL="139700" indent="0">
              <a:buNone/>
            </a:pPr>
            <a:r>
              <a:rPr lang="es-ES" dirty="0"/>
              <a:t>• Detección de anomalías en el flujo de datos con la asistencia de los </a:t>
            </a:r>
            <a:r>
              <a:rPr lang="es-ES" dirty="0" smtClean="0"/>
              <a:t>diagramas de </a:t>
            </a:r>
            <a:r>
              <a:rPr lang="es-ES" dirty="0"/>
              <a:t>control de flujo y conjeturas racionales respecto de las secuencias del flujo </a:t>
            </a:r>
            <a:r>
              <a:rPr lang="es-ES" dirty="0" smtClean="0"/>
              <a:t>de datos</a:t>
            </a:r>
            <a:r>
              <a:rPr lang="es-ES" dirty="0"/>
              <a:t>.</a:t>
            </a:r>
          </a:p>
        </p:txBody>
      </p:sp>
      <p:pic>
        <p:nvPicPr>
          <p:cNvPr id="10" name="Google Shape;353;p13"/>
          <p:cNvPicPr preferRelativeResize="0"/>
          <p:nvPr/>
        </p:nvPicPr>
        <p:blipFill>
          <a:blip r:embed="rId3">
            <a:extLst>
              <a:ext uri="{28A0092B-C50C-407E-A947-70E740481C1C}">
                <a14:useLocalDpi xmlns:a14="http://schemas.microsoft.com/office/drawing/2010/main" val="0"/>
              </a:ext>
            </a:extLst>
          </a:blip>
          <a:stretch>
            <a:fillRect/>
          </a:stretch>
        </p:blipFill>
        <p:spPr>
          <a:xfrm>
            <a:off x="344858" y="201462"/>
            <a:ext cx="1883100" cy="1414418"/>
          </a:xfrm>
          <a:prstGeom prst="hexagon">
            <a:avLst>
              <a:gd name="adj" fmla="val 28393"/>
              <a:gd name="vf" fmla="val 115470"/>
            </a:avLst>
          </a:prstGeom>
          <a:noFill/>
          <a:ln>
            <a:noFill/>
          </a:ln>
        </p:spPr>
      </p:pic>
    </p:spTree>
    <p:extLst>
      <p:ext uri="{BB962C8B-B14F-4D97-AF65-F5344CB8AC3E}">
        <p14:creationId xmlns:p14="http://schemas.microsoft.com/office/powerpoint/2010/main" val="368738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anim calcmode="lin" valueType="num">
                                      <p:cBhvr>
                                        <p:cTn id="8" dur="1000" fill="hold"/>
                                        <p:tgtEl>
                                          <p:spTgt spid="514"/>
                                        </p:tgtEl>
                                        <p:attrNameLst>
                                          <p:attrName>ppt_x</p:attrName>
                                        </p:attrNameLst>
                                      </p:cBhvr>
                                      <p:tavLst>
                                        <p:tav tm="0">
                                          <p:val>
                                            <p:strVal val="#ppt_x"/>
                                          </p:val>
                                        </p:tav>
                                        <p:tav tm="100000">
                                          <p:val>
                                            <p:strVal val="#ppt_x"/>
                                          </p:val>
                                        </p:tav>
                                      </p:tavLst>
                                    </p:anim>
                                    <p:anim calcmode="lin" valueType="num">
                                      <p:cBhvr>
                                        <p:cTn id="9"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1000"/>
                                        <p:tgtEl>
                                          <p:spTgt spid="19">
                                            <p:txEl>
                                              <p:pRg st="0" end="0"/>
                                            </p:txEl>
                                          </p:spTgt>
                                        </p:tgtEl>
                                      </p:cBhvr>
                                    </p:animEffect>
                                    <p:anim calcmode="lin" valueType="num">
                                      <p:cBhvr>
                                        <p:cTn id="1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1000"/>
                                        <p:tgtEl>
                                          <p:spTgt spid="21">
                                            <p:txEl>
                                              <p:pRg st="0" end="0"/>
                                            </p:txEl>
                                          </p:spTgt>
                                        </p:tgtEl>
                                      </p:cBhvr>
                                    </p:animEffect>
                                    <p:anim calcmode="lin" valueType="num">
                                      <p:cBhvr>
                                        <p:cTn id="22"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fade">
                                      <p:cBhvr>
                                        <p:cTn id="28" dur="1000"/>
                                        <p:tgtEl>
                                          <p:spTgt spid="17">
                                            <p:txEl>
                                              <p:pRg st="0" end="0"/>
                                            </p:txEl>
                                          </p:spTgt>
                                        </p:tgtEl>
                                      </p:cBhvr>
                                    </p:animEffect>
                                    <p:anim calcmode="lin" valueType="num">
                                      <p:cBhvr>
                                        <p:cTn id="2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1000"/>
                                        <p:tgtEl>
                                          <p:spTgt spid="16">
                                            <p:txEl>
                                              <p:pRg st="0" end="0"/>
                                            </p:txEl>
                                          </p:spTgt>
                                        </p:tgtEl>
                                      </p:cBhvr>
                                    </p:animEffect>
                                    <p:anim calcmode="lin" valueType="num">
                                      <p:cBhvr>
                                        <p:cTn id="3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xEl>
                                              <p:pRg st="1" end="1"/>
                                            </p:txEl>
                                          </p:spTgt>
                                        </p:tgtEl>
                                        <p:attrNameLst>
                                          <p:attrName>style.visibility</p:attrName>
                                        </p:attrNameLst>
                                      </p:cBhvr>
                                      <p:to>
                                        <p:strVal val="visible"/>
                                      </p:to>
                                    </p:set>
                                    <p:animEffect transition="in" filter="fade">
                                      <p:cBhvr>
                                        <p:cTn id="42" dur="1000"/>
                                        <p:tgtEl>
                                          <p:spTgt spid="16">
                                            <p:txEl>
                                              <p:pRg st="1" end="1"/>
                                            </p:txEl>
                                          </p:spTgt>
                                        </p:tgtEl>
                                      </p:cBhvr>
                                    </p:animEffect>
                                    <p:anim calcmode="lin" valueType="num">
                                      <p:cBhvr>
                                        <p:cTn id="43"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xEl>
                                              <p:pRg st="2" end="2"/>
                                            </p:txEl>
                                          </p:spTgt>
                                        </p:tgtEl>
                                        <p:attrNameLst>
                                          <p:attrName>style.visibility</p:attrName>
                                        </p:attrNameLst>
                                      </p:cBhvr>
                                      <p:to>
                                        <p:strVal val="visible"/>
                                      </p:to>
                                    </p:set>
                                    <p:animEffect transition="in" filter="fade">
                                      <p:cBhvr>
                                        <p:cTn id="49" dur="1000"/>
                                        <p:tgtEl>
                                          <p:spTgt spid="16">
                                            <p:txEl>
                                              <p:pRg st="2" end="2"/>
                                            </p:txEl>
                                          </p:spTgt>
                                        </p:tgtEl>
                                      </p:cBhvr>
                                    </p:animEffect>
                                    <p:anim calcmode="lin" valueType="num">
                                      <p:cBhvr>
                                        <p:cTn id="5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8">
                                            <p:txEl>
                                              <p:pRg st="0" end="0"/>
                                            </p:txEl>
                                          </p:spTgt>
                                        </p:tgtEl>
                                        <p:attrNameLst>
                                          <p:attrName>style.visibility</p:attrName>
                                        </p:attrNameLst>
                                      </p:cBhvr>
                                      <p:to>
                                        <p:strVal val="visible"/>
                                      </p:to>
                                    </p:set>
                                    <p:anim calcmode="lin" valueType="num">
                                      <p:cBhvr additive="base">
                                        <p:cTn id="5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1000"/>
                                        <p:tgtEl>
                                          <p:spTgt spid="5">
                                            <p:txEl>
                                              <p:pRg st="0" end="0"/>
                                            </p:txEl>
                                          </p:spTgt>
                                        </p:tgtEl>
                                      </p:cBhvr>
                                    </p:animEffect>
                                    <p:anim calcmode="lin" valueType="num">
                                      <p:cBhvr>
                                        <p:cTn id="6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956830" y="1656483"/>
            <a:ext cx="6876716" cy="592165"/>
          </a:xfrm>
          <a:prstGeom prst="rect">
            <a:avLst/>
          </a:prstGeom>
        </p:spPr>
        <p:txBody>
          <a:bodyPr spcFirstLastPara="1" wrap="square" lIns="91425" tIns="91425" rIns="91425" bIns="91425" anchor="b" anchorCtr="0">
            <a:noAutofit/>
          </a:bodyPr>
          <a:lstStyle/>
          <a:p>
            <a:pPr lvl="0" algn="ctr"/>
            <a:r>
              <a:rPr lang="es-ES" b="1" dirty="0"/>
              <a:t>Las métricas y su cálculo.</a:t>
            </a:r>
            <a:endParaRPr b="1" dirty="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30834" t="1" r="34166" b="22145"/>
          <a:stretch/>
        </p:blipFill>
        <p:spPr>
          <a:xfrm>
            <a:off x="562257" y="2647950"/>
            <a:ext cx="2711891" cy="1604923"/>
          </a:xfrm>
          <a:prstGeom prst="rect">
            <a:avLst/>
          </a:prstGeom>
        </p:spPr>
      </p:pic>
      <p:sp>
        <p:nvSpPr>
          <p:cNvPr id="20" name="Google Shape;906;p40"/>
          <p:cNvSpPr/>
          <p:nvPr/>
        </p:nvSpPr>
        <p:spPr>
          <a:xfrm>
            <a:off x="628932" y="342900"/>
            <a:ext cx="952218" cy="914281"/>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237" y="2248648"/>
            <a:ext cx="4447309" cy="2199015"/>
          </a:xfrm>
          <a:prstGeom prst="rect">
            <a:avLst/>
          </a:prstGeom>
        </p:spPr>
      </p:pic>
    </p:spTree>
    <p:extLst>
      <p:ext uri="{BB962C8B-B14F-4D97-AF65-F5344CB8AC3E}">
        <p14:creationId xmlns:p14="http://schemas.microsoft.com/office/powerpoint/2010/main" val="36506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anim calcmode="lin" valueType="num">
                                      <p:cBhvr>
                                        <p:cTn id="8" dur="1000" fill="hold"/>
                                        <p:tgtEl>
                                          <p:spTgt spid="514"/>
                                        </p:tgtEl>
                                        <p:attrNameLst>
                                          <p:attrName>ppt_x</p:attrName>
                                        </p:attrNameLst>
                                      </p:cBhvr>
                                      <p:tavLst>
                                        <p:tav tm="0">
                                          <p:val>
                                            <p:strVal val="#ppt_x"/>
                                          </p:val>
                                        </p:tav>
                                        <p:tav tm="100000">
                                          <p:val>
                                            <p:strVal val="#ppt_x"/>
                                          </p:val>
                                        </p:tav>
                                      </p:tavLst>
                                    </p:anim>
                                    <p:anim calcmode="lin" valueType="num">
                                      <p:cBhvr>
                                        <p:cTn id="9"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197771" y="1602756"/>
            <a:ext cx="2207566" cy="2431054"/>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2" name="Google Shape;572;p35"/>
          <p:cNvSpPr txBox="1">
            <a:spLocks noGrp="1"/>
          </p:cNvSpPr>
          <p:nvPr>
            <p:ph type="ctrTitle" idx="4294967295"/>
          </p:nvPr>
        </p:nvSpPr>
        <p:spPr>
          <a:xfrm>
            <a:off x="2216845" y="917857"/>
            <a:ext cx="6452754" cy="1159800"/>
          </a:xfrm>
          <a:prstGeom prst="rect">
            <a:avLst/>
          </a:prstGeom>
        </p:spPr>
        <p:txBody>
          <a:bodyPr spcFirstLastPara="1" wrap="square" lIns="91425" tIns="91425" rIns="91425" bIns="91425" anchor="b" anchorCtr="0">
            <a:noAutofit/>
          </a:bodyPr>
          <a:lstStyle/>
          <a:p>
            <a:pPr lvl="0" algn="ctr"/>
            <a:r>
              <a:rPr lang="es-ES" sz="2800" dirty="0"/>
              <a:t>Ciertos aspectos de la calidad de un programa pueden ser medidos </a:t>
            </a:r>
            <a:r>
              <a:rPr lang="es-ES" sz="2800" dirty="0" smtClean="0"/>
              <a:t>utilizando métricas</a:t>
            </a:r>
            <a:r>
              <a:rPr lang="es-ES" sz="2800" dirty="0"/>
              <a:t>.</a:t>
            </a:r>
            <a:endParaRPr sz="2800" dirty="0"/>
          </a:p>
        </p:txBody>
      </p:sp>
      <p:sp>
        <p:nvSpPr>
          <p:cNvPr id="573" name="Google Shape;573;p35"/>
          <p:cNvSpPr txBox="1">
            <a:spLocks noGrp="1"/>
          </p:cNvSpPr>
          <p:nvPr>
            <p:ph type="body" idx="4294967295"/>
          </p:nvPr>
        </p:nvSpPr>
        <p:spPr>
          <a:xfrm>
            <a:off x="2812356" y="2750859"/>
            <a:ext cx="5857243" cy="1475984"/>
          </a:xfrm>
          <a:prstGeom prst="rect">
            <a:avLst/>
          </a:prstGeom>
        </p:spPr>
        <p:txBody>
          <a:bodyPr spcFirstLastPara="1" wrap="square" lIns="91425" tIns="91425" rIns="91425" bIns="91425" anchor="t" anchorCtr="0">
            <a:noAutofit/>
          </a:bodyPr>
          <a:lstStyle/>
          <a:p>
            <a:pPr marL="342900" lvl="0" indent="-342900">
              <a:buFont typeface="Wingdings" panose="05000000000000000000" pitchFamily="2" charset="2"/>
              <a:buChar char="v"/>
            </a:pPr>
            <a:r>
              <a:rPr lang="es-ES" sz="2400" dirty="0"/>
              <a:t>La métrica sólo tiene relevancia para el aspecto medido (considerado).</a:t>
            </a:r>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anim calcmode="lin" valueType="num">
                                      <p:cBhvr>
                                        <p:cTn id="8" dur="1000" fill="hold"/>
                                        <p:tgtEl>
                                          <p:spTgt spid="572"/>
                                        </p:tgtEl>
                                        <p:attrNameLst>
                                          <p:attrName>ppt_x</p:attrName>
                                        </p:attrNameLst>
                                      </p:cBhvr>
                                      <p:tavLst>
                                        <p:tav tm="0">
                                          <p:val>
                                            <p:strVal val="#ppt_x"/>
                                          </p:val>
                                        </p:tav>
                                        <p:tav tm="100000">
                                          <p:val>
                                            <p:strVal val="#ppt_x"/>
                                          </p:val>
                                        </p:tav>
                                      </p:tavLst>
                                    </p:anim>
                                    <p:anim calcmode="lin" valueType="num">
                                      <p:cBhvr>
                                        <p:cTn id="9" dur="1000" fill="hold"/>
                                        <p:tgtEl>
                                          <p:spTgt spid="5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73">
                                            <p:txEl>
                                              <p:pRg st="0" end="0"/>
                                            </p:txEl>
                                          </p:spTgt>
                                        </p:tgtEl>
                                        <p:attrNameLst>
                                          <p:attrName>style.visibility</p:attrName>
                                        </p:attrNameLst>
                                      </p:cBhvr>
                                      <p:to>
                                        <p:strVal val="visible"/>
                                      </p:to>
                                    </p:set>
                                    <p:animEffect transition="in" filter="fade">
                                      <p:cBhvr>
                                        <p:cTn id="14" dur="1000"/>
                                        <p:tgtEl>
                                          <p:spTgt spid="573">
                                            <p:txEl>
                                              <p:pRg st="0" end="0"/>
                                            </p:txEl>
                                          </p:spTgt>
                                        </p:tgtEl>
                                      </p:cBhvr>
                                    </p:animEffect>
                                    <p:anim calcmode="lin" valueType="num">
                                      <p:cBhvr>
                                        <p:cTn id="15" dur="1000" fill="hold"/>
                                        <p:tgtEl>
                                          <p:spTgt spid="57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
        <p:nvSpPr>
          <p:cNvPr id="3" name="CuadroTexto 2">
            <a:extLst>
              <a:ext uri="{FF2B5EF4-FFF2-40B4-BE49-F238E27FC236}">
                <a16:creationId xmlns:a16="http://schemas.microsoft.com/office/drawing/2014/main" id="{D690197A-B331-481F-BAE8-13A6F67FED44}"/>
              </a:ext>
            </a:extLst>
          </p:cNvPr>
          <p:cNvSpPr txBox="1"/>
          <p:nvPr/>
        </p:nvSpPr>
        <p:spPr>
          <a:xfrm>
            <a:off x="1481728" y="313699"/>
            <a:ext cx="6180543" cy="369332"/>
          </a:xfrm>
          <a:prstGeom prst="rect">
            <a:avLst/>
          </a:prstGeom>
          <a:noFill/>
        </p:spPr>
        <p:txBody>
          <a:bodyPr wrap="square" rtlCol="0">
            <a:spAutoFit/>
          </a:bodyPr>
          <a:lstStyle/>
          <a:p>
            <a:pPr algn="ctr"/>
            <a:r>
              <a:rPr lang="es-MX" sz="1800" dirty="0">
                <a:solidFill>
                  <a:srgbClr val="00B0F0"/>
                </a:solidFill>
                <a:latin typeface="Times New Roman" panose="02020603050405020304" pitchFamily="18" charset="0"/>
                <a:cs typeface="Times New Roman" panose="02020603050405020304" pitchFamily="18" charset="0"/>
              </a:rPr>
              <a:t>3.2 Proceso de revisión</a:t>
            </a:r>
            <a:endParaRPr lang="es-CO" sz="1800" dirty="0">
              <a:solidFill>
                <a:srgbClr val="00B0F0"/>
              </a:solidFill>
              <a:latin typeface="Times New Roman" panose="02020603050405020304" pitchFamily="18" charset="0"/>
              <a:cs typeface="Times New Roman" panose="02020603050405020304" pitchFamily="18" charset="0"/>
            </a:endParaRPr>
          </a:p>
        </p:txBody>
      </p:sp>
      <p:sp>
        <p:nvSpPr>
          <p:cNvPr id="2" name="Rectángulo 1">
            <a:extLst>
              <a:ext uri="{FF2B5EF4-FFF2-40B4-BE49-F238E27FC236}">
                <a16:creationId xmlns:a16="http://schemas.microsoft.com/office/drawing/2014/main" id="{35559A75-40C7-4354-9A49-73BA326B53F6}"/>
              </a:ext>
            </a:extLst>
          </p:cNvPr>
          <p:cNvSpPr/>
          <p:nvPr/>
        </p:nvSpPr>
        <p:spPr>
          <a:xfrm>
            <a:off x="1388285" y="1232922"/>
            <a:ext cx="7782411" cy="2677656"/>
          </a:xfrm>
          <a:prstGeom prst="rect">
            <a:avLst/>
          </a:prstGeom>
        </p:spPr>
        <p:txBody>
          <a:bodyPr wrap="square">
            <a:spAutoFit/>
          </a:bodyPr>
          <a:lstStyle/>
          <a:p>
            <a:r>
              <a:rPr lang="es-CO" dirty="0">
                <a:solidFill>
                  <a:schemeClr val="bg1"/>
                </a:solidFill>
                <a:latin typeface="Times New Roman" panose="02020603050405020304" pitchFamily="18" charset="0"/>
                <a:cs typeface="Times New Roman" panose="02020603050405020304" pitchFamily="18" charset="0"/>
              </a:rPr>
              <a:t>Antecedentes</a:t>
            </a:r>
          </a:p>
          <a:p>
            <a:endParaRPr lang="es-CO" u="sng" dirty="0">
              <a:solidFill>
                <a:schemeClr val="bg1"/>
              </a:solidFill>
              <a:latin typeface="Times New Roman" panose="02020603050405020304" pitchFamily="18" charset="0"/>
              <a:cs typeface="Times New Roman" panose="02020603050405020304" pitchFamily="18" charset="0"/>
            </a:endParaRPr>
          </a:p>
          <a:p>
            <a:r>
              <a:rPr lang="es-CO" dirty="0">
                <a:solidFill>
                  <a:schemeClr val="bg1"/>
                </a:solidFill>
                <a:latin typeface="Times New Roman" panose="02020603050405020304" pitchFamily="18" charset="0"/>
                <a:cs typeface="Times New Roman" panose="02020603050405020304" pitchFamily="18" charset="0"/>
              </a:rPr>
              <a:t>Los distintos tipos de revisiones varían desde informales, que se caracterizan porque los</a:t>
            </a:r>
          </a:p>
          <a:p>
            <a:r>
              <a:rPr lang="es-CO" dirty="0">
                <a:solidFill>
                  <a:schemeClr val="bg1"/>
                </a:solidFill>
                <a:latin typeface="Times New Roman" panose="02020603050405020304" pitchFamily="18" charset="0"/>
                <a:cs typeface="Times New Roman" panose="02020603050405020304" pitchFamily="18" charset="0"/>
              </a:rPr>
              <a:t>revisores carecen de instrucciones escritas, hasta sistemáticas, que se caracterizan por</a:t>
            </a:r>
          </a:p>
          <a:p>
            <a:r>
              <a:rPr lang="es-CO" dirty="0">
                <a:solidFill>
                  <a:schemeClr val="bg1"/>
                </a:solidFill>
                <a:latin typeface="Times New Roman" panose="02020603050405020304" pitchFamily="18" charset="0"/>
                <a:cs typeface="Times New Roman" panose="02020603050405020304" pitchFamily="18" charset="0"/>
              </a:rPr>
              <a:t>incluir la participación del equipo, resultados documentados de la revisión y procedimientos</a:t>
            </a:r>
          </a:p>
          <a:p>
            <a:r>
              <a:rPr lang="es-CO" dirty="0">
                <a:solidFill>
                  <a:schemeClr val="bg1"/>
                </a:solidFill>
                <a:latin typeface="Times New Roman" panose="02020603050405020304" pitchFamily="18" charset="0"/>
                <a:cs typeface="Times New Roman" panose="02020603050405020304" pitchFamily="18" charset="0"/>
              </a:rPr>
              <a:t>documentados para llevar a cabo la revisión. La formalidad de un proceso de revisión está</a:t>
            </a:r>
          </a:p>
          <a:p>
            <a:r>
              <a:rPr lang="es-CO" dirty="0">
                <a:solidFill>
                  <a:schemeClr val="bg1"/>
                </a:solidFill>
                <a:latin typeface="Times New Roman" panose="02020603050405020304" pitchFamily="18" charset="0"/>
                <a:cs typeface="Times New Roman" panose="02020603050405020304" pitchFamily="18" charset="0"/>
              </a:rPr>
              <a:t>relacionada con factores tales como la madurez del proceso de desarrollo, cualquier</a:t>
            </a:r>
          </a:p>
          <a:p>
            <a:r>
              <a:rPr lang="es-CO" dirty="0">
                <a:solidFill>
                  <a:schemeClr val="bg1"/>
                </a:solidFill>
                <a:latin typeface="Times New Roman" panose="02020603050405020304" pitchFamily="18" charset="0"/>
                <a:cs typeface="Times New Roman" panose="02020603050405020304" pitchFamily="18" charset="0"/>
              </a:rPr>
              <a:t>requisito legal o normativo o la necesidad de un rastro de auditoría,</a:t>
            </a:r>
          </a:p>
          <a:p>
            <a:endParaRPr lang="es-CO" dirty="0">
              <a:solidFill>
                <a:schemeClr val="bg1"/>
              </a:solidFill>
              <a:latin typeface="Times New Roman" panose="02020603050405020304" pitchFamily="18" charset="0"/>
              <a:cs typeface="Times New Roman" panose="02020603050405020304" pitchFamily="18" charset="0"/>
            </a:endParaRPr>
          </a:p>
          <a:p>
            <a:r>
              <a:rPr lang="es-CO" dirty="0">
                <a:solidFill>
                  <a:schemeClr val="bg1"/>
                </a:solidFill>
                <a:latin typeface="Times New Roman" panose="02020603050405020304" pitchFamily="18" charset="0"/>
                <a:cs typeface="Times New Roman" panose="02020603050405020304" pitchFamily="18" charset="0"/>
              </a:rPr>
              <a:t>La forma en la que se lleva a cabo una revisión dependerá de los objetivos acordados de la</a:t>
            </a:r>
          </a:p>
          <a:p>
            <a:r>
              <a:rPr lang="es-CO" dirty="0">
                <a:solidFill>
                  <a:schemeClr val="bg1"/>
                </a:solidFill>
                <a:latin typeface="Times New Roman" panose="02020603050405020304" pitchFamily="18" charset="0"/>
                <a:cs typeface="Times New Roman" panose="02020603050405020304" pitchFamily="18" charset="0"/>
              </a:rPr>
              <a:t>revisión (por ejemplo, encontrar defectos, comprender, formar </a:t>
            </a:r>
            <a:r>
              <a:rPr lang="es-CO" u="sng" dirty="0">
                <a:solidFill>
                  <a:schemeClr val="bg1"/>
                </a:solidFill>
                <a:latin typeface="Times New Roman" panose="02020603050405020304" pitchFamily="18" charset="0"/>
                <a:cs typeface="Times New Roman" panose="02020603050405020304" pitchFamily="18" charset="0"/>
              </a:rPr>
              <a:t>probadores</a:t>
            </a:r>
            <a:r>
              <a:rPr lang="es-CO" dirty="0">
                <a:solidFill>
                  <a:schemeClr val="bg1"/>
                </a:solidFill>
                <a:latin typeface="Times New Roman" panose="02020603050405020304" pitchFamily="18" charset="0"/>
                <a:cs typeface="Times New Roman" panose="02020603050405020304" pitchFamily="18" charset="0"/>
              </a:rPr>
              <a:t> y nuevos</a:t>
            </a:r>
          </a:p>
          <a:p>
            <a:r>
              <a:rPr lang="es-CO" dirty="0">
                <a:solidFill>
                  <a:schemeClr val="bg1"/>
                </a:solidFill>
                <a:latin typeface="Times New Roman" panose="02020603050405020304" pitchFamily="18" charset="0"/>
                <a:cs typeface="Times New Roman" panose="02020603050405020304" pitchFamily="18" charset="0"/>
              </a:rPr>
              <a:t>miembros del equipo, o debatir y decidir por consenso).</a:t>
            </a:r>
          </a:p>
        </p:txBody>
      </p:sp>
    </p:spTree>
    <p:extLst>
      <p:ext uri="{BB962C8B-B14F-4D97-AF65-F5344CB8AC3E}">
        <p14:creationId xmlns:p14="http://schemas.microsoft.com/office/powerpoint/2010/main" val="13186723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229577" y="1679408"/>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2" name="Google Shape;572;p35"/>
          <p:cNvSpPr txBox="1">
            <a:spLocks noGrp="1"/>
          </p:cNvSpPr>
          <p:nvPr>
            <p:ph type="ctrTitle" idx="4294967295"/>
          </p:nvPr>
        </p:nvSpPr>
        <p:spPr>
          <a:xfrm>
            <a:off x="1891145" y="518764"/>
            <a:ext cx="6840799" cy="1159800"/>
          </a:xfrm>
          <a:prstGeom prst="rect">
            <a:avLst/>
          </a:prstGeom>
        </p:spPr>
        <p:txBody>
          <a:bodyPr spcFirstLastPara="1" wrap="square" lIns="91425" tIns="91425" rIns="91425" bIns="91425" anchor="b" anchorCtr="0">
            <a:noAutofit/>
          </a:bodyPr>
          <a:lstStyle/>
          <a:p>
            <a:pPr marL="139700"/>
            <a:r>
              <a:rPr lang="es-ES" sz="2800" b="1" dirty="0"/>
              <a:t>Métricas diferentes tratan </a:t>
            </a:r>
            <a:r>
              <a:rPr lang="es-ES" sz="2800" b="1" dirty="0" smtClean="0"/>
              <a:t>aspectos diferentes </a:t>
            </a:r>
            <a:r>
              <a:rPr lang="es-ES" sz="2800" b="1" dirty="0"/>
              <a:t>de la complejidad de programa.</a:t>
            </a:r>
            <a:endParaRPr lang="es-MX" sz="2800" b="1" dirty="0"/>
          </a:p>
        </p:txBody>
      </p:sp>
      <p:sp>
        <p:nvSpPr>
          <p:cNvPr id="573" name="Google Shape;573;p35"/>
          <p:cNvSpPr txBox="1">
            <a:spLocks noGrp="1"/>
          </p:cNvSpPr>
          <p:nvPr>
            <p:ph type="body" idx="4294967295"/>
          </p:nvPr>
        </p:nvSpPr>
        <p:spPr>
          <a:xfrm>
            <a:off x="2228927" y="1683113"/>
            <a:ext cx="5857243" cy="3262960"/>
          </a:xfrm>
          <a:prstGeom prst="rect">
            <a:avLst/>
          </a:prstGeom>
        </p:spPr>
        <p:txBody>
          <a:bodyPr spcFirstLastPara="1" wrap="square" lIns="91425" tIns="91425" rIns="91425" bIns="91425" anchor="t" anchorCtr="0">
            <a:noAutofit/>
          </a:bodyPr>
          <a:lstStyle/>
          <a:p>
            <a:r>
              <a:rPr lang="es-ES" sz="2400" dirty="0"/>
              <a:t>Tamaño del programa (por ejemplo líneas de código (“</a:t>
            </a:r>
            <a:r>
              <a:rPr lang="es-ES" sz="2400" dirty="0" err="1"/>
              <a:t>lines</a:t>
            </a:r>
            <a:r>
              <a:rPr lang="es-ES" sz="2400" dirty="0"/>
              <a:t> of </a:t>
            </a:r>
            <a:r>
              <a:rPr lang="es-ES" sz="2400" dirty="0" err="1"/>
              <a:t>code</a:t>
            </a:r>
            <a:r>
              <a:rPr lang="es-ES" sz="2400" dirty="0"/>
              <a:t> – LOC”)).</a:t>
            </a:r>
          </a:p>
          <a:p>
            <a:r>
              <a:rPr lang="es-ES" sz="2400" dirty="0" smtClean="0"/>
              <a:t>Estructuras </a:t>
            </a:r>
            <a:r>
              <a:rPr lang="es-ES" sz="2400" dirty="0"/>
              <a:t>de control del programa (por ejemplo número ciclomático).</a:t>
            </a:r>
          </a:p>
          <a:p>
            <a:r>
              <a:rPr lang="es-ES" sz="2400" dirty="0" smtClean="0"/>
              <a:t>Estructuras </a:t>
            </a:r>
            <a:r>
              <a:rPr lang="es-ES" sz="2400" dirty="0"/>
              <a:t>de control de datos (por ejemplo métricas de </a:t>
            </a:r>
            <a:r>
              <a:rPr lang="es-ES" sz="2400" dirty="0" err="1"/>
              <a:t>Halstead</a:t>
            </a:r>
            <a:r>
              <a:rPr lang="es-ES" sz="2400" dirty="0"/>
              <a:t>)</a:t>
            </a:r>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40</a:t>
            </a:fld>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26667" t="10959" r="29792" b="21232"/>
          <a:stretch/>
        </p:blipFill>
        <p:spPr>
          <a:xfrm>
            <a:off x="534292" y="2273023"/>
            <a:ext cx="1345015" cy="955669"/>
          </a:xfrm>
          <a:prstGeom prst="rect">
            <a:avLst/>
          </a:prstGeom>
        </p:spPr>
      </p:pic>
    </p:spTree>
    <p:extLst>
      <p:ext uri="{BB962C8B-B14F-4D97-AF65-F5344CB8AC3E}">
        <p14:creationId xmlns:p14="http://schemas.microsoft.com/office/powerpoint/2010/main" val="2201719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anim calcmode="lin" valueType="num">
                                      <p:cBhvr>
                                        <p:cTn id="8" dur="1000" fill="hold"/>
                                        <p:tgtEl>
                                          <p:spTgt spid="572"/>
                                        </p:tgtEl>
                                        <p:attrNameLst>
                                          <p:attrName>ppt_x</p:attrName>
                                        </p:attrNameLst>
                                      </p:cBhvr>
                                      <p:tavLst>
                                        <p:tav tm="0">
                                          <p:val>
                                            <p:strVal val="#ppt_x"/>
                                          </p:val>
                                        </p:tav>
                                        <p:tav tm="100000">
                                          <p:val>
                                            <p:strVal val="#ppt_x"/>
                                          </p:val>
                                        </p:tav>
                                      </p:tavLst>
                                    </p:anim>
                                    <p:anim calcmode="lin" valueType="num">
                                      <p:cBhvr>
                                        <p:cTn id="9" dur="1000" fill="hold"/>
                                        <p:tgtEl>
                                          <p:spTgt spid="5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73">
                                            <p:txEl>
                                              <p:pRg st="0" end="0"/>
                                            </p:txEl>
                                          </p:spTgt>
                                        </p:tgtEl>
                                        <p:attrNameLst>
                                          <p:attrName>style.visibility</p:attrName>
                                        </p:attrNameLst>
                                      </p:cBhvr>
                                      <p:to>
                                        <p:strVal val="visible"/>
                                      </p:to>
                                    </p:set>
                                    <p:animEffect transition="in" filter="fade">
                                      <p:cBhvr>
                                        <p:cTn id="14" dur="1000"/>
                                        <p:tgtEl>
                                          <p:spTgt spid="573">
                                            <p:txEl>
                                              <p:pRg st="0" end="0"/>
                                            </p:txEl>
                                          </p:spTgt>
                                        </p:tgtEl>
                                      </p:cBhvr>
                                    </p:animEffect>
                                    <p:anim calcmode="lin" valueType="num">
                                      <p:cBhvr>
                                        <p:cTn id="15" dur="1000" fill="hold"/>
                                        <p:tgtEl>
                                          <p:spTgt spid="57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7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73">
                                            <p:txEl>
                                              <p:pRg st="1" end="1"/>
                                            </p:txEl>
                                          </p:spTgt>
                                        </p:tgtEl>
                                        <p:attrNameLst>
                                          <p:attrName>style.visibility</p:attrName>
                                        </p:attrNameLst>
                                      </p:cBhvr>
                                      <p:to>
                                        <p:strVal val="visible"/>
                                      </p:to>
                                    </p:set>
                                    <p:animEffect transition="in" filter="fade">
                                      <p:cBhvr>
                                        <p:cTn id="19" dur="1000"/>
                                        <p:tgtEl>
                                          <p:spTgt spid="573">
                                            <p:txEl>
                                              <p:pRg st="1" end="1"/>
                                            </p:txEl>
                                          </p:spTgt>
                                        </p:tgtEl>
                                      </p:cBhvr>
                                    </p:animEffect>
                                    <p:anim calcmode="lin" valueType="num">
                                      <p:cBhvr>
                                        <p:cTn id="20" dur="1000" fill="hold"/>
                                        <p:tgtEl>
                                          <p:spTgt spid="57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73">
                                            <p:txEl>
                                              <p:pRg st="2" end="2"/>
                                            </p:txEl>
                                          </p:spTgt>
                                        </p:tgtEl>
                                        <p:attrNameLst>
                                          <p:attrName>style.visibility</p:attrName>
                                        </p:attrNameLst>
                                      </p:cBhvr>
                                      <p:to>
                                        <p:strVal val="visible"/>
                                      </p:to>
                                    </p:set>
                                    <p:animEffect transition="in" filter="fade">
                                      <p:cBhvr>
                                        <p:cTn id="26" dur="1000"/>
                                        <p:tgtEl>
                                          <p:spTgt spid="573">
                                            <p:txEl>
                                              <p:pRg st="2" end="2"/>
                                            </p:txEl>
                                          </p:spTgt>
                                        </p:tgtEl>
                                      </p:cBhvr>
                                    </p:animEffect>
                                    <p:anim calcmode="lin" valueType="num">
                                      <p:cBhvr>
                                        <p:cTn id="27" dur="1000" fill="hold"/>
                                        <p:tgtEl>
                                          <p:spTgt spid="57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7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pic>
        <p:nvPicPr>
          <p:cNvPr id="2" name="Imagen 1"/>
          <p:cNvPicPr>
            <a:picLocks noChangeAspect="1"/>
          </p:cNvPicPr>
          <p:nvPr/>
        </p:nvPicPr>
        <p:blipFill rotWithShape="1">
          <a:blip r:embed="rId3"/>
          <a:srcRect l="3733" t="22135" r="54685" b="16927"/>
          <a:stretch/>
        </p:blipFill>
        <p:spPr>
          <a:xfrm>
            <a:off x="1326572" y="1517073"/>
            <a:ext cx="3338947" cy="301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n 2"/>
          <p:cNvPicPr>
            <a:picLocks noChangeAspect="1"/>
          </p:cNvPicPr>
          <p:nvPr/>
        </p:nvPicPr>
        <p:blipFill rotWithShape="1">
          <a:blip r:embed="rId4"/>
          <a:srcRect l="45021" t="22135" r="34773" b="4426"/>
          <a:stretch/>
        </p:blipFill>
        <p:spPr>
          <a:xfrm>
            <a:off x="5169476" y="1517073"/>
            <a:ext cx="2997779" cy="3013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572;p35"/>
          <p:cNvSpPr txBox="1">
            <a:spLocks/>
          </p:cNvSpPr>
          <p:nvPr/>
        </p:nvSpPr>
        <p:spPr>
          <a:xfrm>
            <a:off x="2171699" y="0"/>
            <a:ext cx="6840799"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marL="139700"/>
            <a:r>
              <a:rPr lang="es-ES" sz="2800" b="1" dirty="0" smtClean="0"/>
              <a:t>Calcular  complejidad ciclomática</a:t>
            </a:r>
            <a:endParaRPr lang="es-MX" sz="2800" b="1" dirty="0"/>
          </a:p>
        </p:txBody>
      </p:sp>
    </p:spTree>
    <p:extLst>
      <p:ext uri="{BB962C8B-B14F-4D97-AF65-F5344CB8AC3E}">
        <p14:creationId xmlns:p14="http://schemas.microsoft.com/office/powerpoint/2010/main" val="221526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pic>
        <p:nvPicPr>
          <p:cNvPr id="5" name="Imagen 4"/>
          <p:cNvPicPr>
            <a:picLocks noChangeAspect="1"/>
          </p:cNvPicPr>
          <p:nvPr/>
        </p:nvPicPr>
        <p:blipFill rotWithShape="1">
          <a:blip r:embed="rId3"/>
          <a:srcRect l="4319" t="21094" b="6249"/>
          <a:stretch/>
        </p:blipFill>
        <p:spPr>
          <a:xfrm>
            <a:off x="1576656" y="1206052"/>
            <a:ext cx="6916208" cy="2952750"/>
          </a:xfrm>
          <a:prstGeom prst="rect">
            <a:avLst/>
          </a:prstGeom>
        </p:spPr>
      </p:pic>
    </p:spTree>
    <p:extLst>
      <p:ext uri="{BB962C8B-B14F-4D97-AF65-F5344CB8AC3E}">
        <p14:creationId xmlns:p14="http://schemas.microsoft.com/office/powerpoint/2010/main" val="38673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a:p>
        </p:txBody>
      </p:sp>
      <p:pic>
        <p:nvPicPr>
          <p:cNvPr id="2" name="Imagen 1"/>
          <p:cNvPicPr>
            <a:picLocks noChangeAspect="1"/>
          </p:cNvPicPr>
          <p:nvPr/>
        </p:nvPicPr>
        <p:blipFill rotWithShape="1">
          <a:blip r:embed="rId3"/>
          <a:srcRect l="4302" t="20702" r="571" b="4454"/>
          <a:stretch/>
        </p:blipFill>
        <p:spPr>
          <a:xfrm>
            <a:off x="1415845" y="1340427"/>
            <a:ext cx="6868198" cy="3054592"/>
          </a:xfrm>
          <a:prstGeom prst="rect">
            <a:avLst/>
          </a:prstGeom>
        </p:spPr>
      </p:pic>
    </p:spTree>
    <p:extLst>
      <p:ext uri="{BB962C8B-B14F-4D97-AF65-F5344CB8AC3E}">
        <p14:creationId xmlns:p14="http://schemas.microsoft.com/office/powerpoint/2010/main" val="2047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44</a:t>
            </a:fld>
            <a:endParaRPr/>
          </a:p>
        </p:txBody>
      </p:sp>
      <p:pic>
        <p:nvPicPr>
          <p:cNvPr id="3" name="Imagen 2"/>
          <p:cNvPicPr>
            <a:picLocks noChangeAspect="1"/>
          </p:cNvPicPr>
          <p:nvPr/>
        </p:nvPicPr>
        <p:blipFill rotWithShape="1">
          <a:blip r:embed="rId3"/>
          <a:srcRect l="3752" t="20892" b="6527"/>
          <a:stretch/>
        </p:blipFill>
        <p:spPr>
          <a:xfrm>
            <a:off x="943896" y="1238864"/>
            <a:ext cx="7444179" cy="3156155"/>
          </a:xfrm>
          <a:prstGeom prst="rect">
            <a:avLst/>
          </a:prstGeom>
        </p:spPr>
      </p:pic>
      <p:grpSp>
        <p:nvGrpSpPr>
          <p:cNvPr id="5" name="Google Shape;749;p38"/>
          <p:cNvGrpSpPr/>
          <p:nvPr/>
        </p:nvGrpSpPr>
        <p:grpSpPr>
          <a:xfrm>
            <a:off x="385925" y="116696"/>
            <a:ext cx="352664" cy="260914"/>
            <a:chOff x="5255200" y="3006475"/>
            <a:chExt cx="511700" cy="378575"/>
          </a:xfrm>
        </p:grpSpPr>
        <p:sp>
          <p:nvSpPr>
            <p:cNvPr id="6"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4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a:p>
        </p:txBody>
      </p:sp>
      <p:pic>
        <p:nvPicPr>
          <p:cNvPr id="2" name="Imagen 1"/>
          <p:cNvPicPr>
            <a:picLocks noChangeAspect="1"/>
          </p:cNvPicPr>
          <p:nvPr/>
        </p:nvPicPr>
        <p:blipFill rotWithShape="1">
          <a:blip r:embed="rId3"/>
          <a:srcRect l="5051" t="21874" b="3646"/>
          <a:stretch/>
        </p:blipFill>
        <p:spPr>
          <a:xfrm>
            <a:off x="1142999" y="1409654"/>
            <a:ext cx="6781801" cy="2990895"/>
          </a:xfrm>
          <a:prstGeom prst="rect">
            <a:avLst/>
          </a:prstGeom>
        </p:spPr>
      </p:pic>
      <p:grpSp>
        <p:nvGrpSpPr>
          <p:cNvPr id="5" name="Google Shape;749;p38"/>
          <p:cNvGrpSpPr/>
          <p:nvPr/>
        </p:nvGrpSpPr>
        <p:grpSpPr>
          <a:xfrm>
            <a:off x="1782280" y="631045"/>
            <a:ext cx="846620" cy="464329"/>
            <a:chOff x="5255200" y="3006475"/>
            <a:chExt cx="511700" cy="378575"/>
          </a:xfrm>
        </p:grpSpPr>
        <p:sp>
          <p:nvSpPr>
            <p:cNvPr id="6"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25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46</a:t>
            </a:fld>
            <a:endParaRPr/>
          </a:p>
        </p:txBody>
      </p:sp>
      <p:pic>
        <p:nvPicPr>
          <p:cNvPr id="3" name="Imagen 2"/>
          <p:cNvPicPr>
            <a:picLocks noChangeAspect="1"/>
          </p:cNvPicPr>
          <p:nvPr/>
        </p:nvPicPr>
        <p:blipFill rotWithShape="1">
          <a:blip r:embed="rId3"/>
          <a:srcRect l="4465" t="21875"/>
          <a:stretch/>
        </p:blipFill>
        <p:spPr>
          <a:xfrm>
            <a:off x="1371599" y="1524000"/>
            <a:ext cx="6534151" cy="2933700"/>
          </a:xfrm>
          <a:prstGeom prst="rect">
            <a:avLst/>
          </a:prstGeom>
        </p:spPr>
      </p:pic>
      <p:grpSp>
        <p:nvGrpSpPr>
          <p:cNvPr id="5" name="Google Shape;749;p38"/>
          <p:cNvGrpSpPr/>
          <p:nvPr/>
        </p:nvGrpSpPr>
        <p:grpSpPr>
          <a:xfrm>
            <a:off x="412319" y="104775"/>
            <a:ext cx="299875" cy="314325"/>
            <a:chOff x="5255200" y="3006475"/>
            <a:chExt cx="511700" cy="378575"/>
          </a:xfrm>
        </p:grpSpPr>
        <p:sp>
          <p:nvSpPr>
            <p:cNvPr id="6"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759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47</a:t>
            </a:fld>
            <a:endParaRPr/>
          </a:p>
        </p:txBody>
      </p:sp>
      <p:pic>
        <p:nvPicPr>
          <p:cNvPr id="2" name="Imagen 1"/>
          <p:cNvPicPr>
            <a:picLocks noChangeAspect="1"/>
          </p:cNvPicPr>
          <p:nvPr/>
        </p:nvPicPr>
        <p:blipFill rotWithShape="1">
          <a:blip r:embed="rId3"/>
          <a:srcRect l="4319" t="20313" r="-147" b="261"/>
          <a:stretch/>
        </p:blipFill>
        <p:spPr>
          <a:xfrm>
            <a:off x="1498766" y="1047750"/>
            <a:ext cx="7235658" cy="3371850"/>
          </a:xfrm>
          <a:prstGeom prst="rect">
            <a:avLst/>
          </a:prstGeom>
        </p:spPr>
      </p:pic>
      <p:grpSp>
        <p:nvGrpSpPr>
          <p:cNvPr id="5" name="Google Shape;749;p38"/>
          <p:cNvGrpSpPr/>
          <p:nvPr/>
        </p:nvGrpSpPr>
        <p:grpSpPr>
          <a:xfrm>
            <a:off x="725005" y="1478771"/>
            <a:ext cx="322745" cy="302404"/>
            <a:chOff x="5255200" y="3006475"/>
            <a:chExt cx="511700" cy="378575"/>
          </a:xfrm>
        </p:grpSpPr>
        <p:sp>
          <p:nvSpPr>
            <p:cNvPr id="6"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193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48</a:t>
            </a:fld>
            <a:endParaRPr/>
          </a:p>
        </p:txBody>
      </p:sp>
      <p:pic>
        <p:nvPicPr>
          <p:cNvPr id="3" name="Imagen 2"/>
          <p:cNvPicPr>
            <a:picLocks noChangeAspect="1"/>
          </p:cNvPicPr>
          <p:nvPr/>
        </p:nvPicPr>
        <p:blipFill rotWithShape="1">
          <a:blip r:embed="rId3"/>
          <a:srcRect l="3441" t="19792" b="3386"/>
          <a:stretch/>
        </p:blipFill>
        <p:spPr>
          <a:xfrm>
            <a:off x="1219200" y="1257300"/>
            <a:ext cx="6984440" cy="3124200"/>
          </a:xfrm>
          <a:prstGeom prst="rect">
            <a:avLst/>
          </a:prstGeom>
        </p:spPr>
      </p:pic>
      <p:grpSp>
        <p:nvGrpSpPr>
          <p:cNvPr id="5" name="Google Shape;749;p38"/>
          <p:cNvGrpSpPr/>
          <p:nvPr/>
        </p:nvGrpSpPr>
        <p:grpSpPr>
          <a:xfrm>
            <a:off x="1552574" y="-152400"/>
            <a:ext cx="962025" cy="847725"/>
            <a:chOff x="5255200" y="3006475"/>
            <a:chExt cx="511700" cy="378575"/>
          </a:xfrm>
        </p:grpSpPr>
        <p:sp>
          <p:nvSpPr>
            <p:cNvPr id="6"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76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8" name="Google Shape;528;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49</a:t>
            </a:fld>
            <a:endParaRPr/>
          </a:p>
        </p:txBody>
      </p:sp>
      <p:sp>
        <p:nvSpPr>
          <p:cNvPr id="2" name="Elipse 1"/>
          <p:cNvSpPr/>
          <p:nvPr/>
        </p:nvSpPr>
        <p:spPr>
          <a:xfrm>
            <a:off x="6106393" y="1220945"/>
            <a:ext cx="408709" cy="394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1</a:t>
            </a:r>
            <a:endParaRPr lang="es-ES" dirty="0"/>
          </a:p>
        </p:txBody>
      </p:sp>
      <p:sp>
        <p:nvSpPr>
          <p:cNvPr id="5" name="Elipse 4"/>
          <p:cNvSpPr/>
          <p:nvPr/>
        </p:nvSpPr>
        <p:spPr>
          <a:xfrm>
            <a:off x="4866222" y="2742761"/>
            <a:ext cx="384465" cy="3117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endParaRPr lang="es-ES" dirty="0"/>
          </a:p>
        </p:txBody>
      </p:sp>
      <p:sp>
        <p:nvSpPr>
          <p:cNvPr id="6" name="Elipse 5"/>
          <p:cNvSpPr/>
          <p:nvPr/>
        </p:nvSpPr>
        <p:spPr>
          <a:xfrm>
            <a:off x="6992243" y="2211518"/>
            <a:ext cx="338442" cy="422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2</a:t>
            </a:r>
            <a:endParaRPr lang="es-ES" dirty="0"/>
          </a:p>
        </p:txBody>
      </p:sp>
      <p:cxnSp>
        <p:nvCxnSpPr>
          <p:cNvPr id="8" name="Conector recto de flecha 7"/>
          <p:cNvCxnSpPr>
            <a:stCxn id="2" idx="4"/>
            <a:endCxn id="5" idx="0"/>
          </p:cNvCxnSpPr>
          <p:nvPr/>
        </p:nvCxnSpPr>
        <p:spPr>
          <a:xfrm flipH="1">
            <a:off x="5058455" y="1615775"/>
            <a:ext cx="1252293" cy="11269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Conector recto de flecha 9"/>
          <p:cNvCxnSpPr>
            <a:stCxn id="2" idx="4"/>
            <a:endCxn id="6" idx="0"/>
          </p:cNvCxnSpPr>
          <p:nvPr/>
        </p:nvCxnSpPr>
        <p:spPr>
          <a:xfrm>
            <a:off x="6310748" y="1615775"/>
            <a:ext cx="850716" cy="59574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Elipse 14"/>
          <p:cNvSpPr/>
          <p:nvPr/>
        </p:nvSpPr>
        <p:spPr>
          <a:xfrm>
            <a:off x="6106394" y="457200"/>
            <a:ext cx="408709" cy="401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a:t>
            </a:r>
            <a:endParaRPr lang="es-ES" dirty="0"/>
          </a:p>
        </p:txBody>
      </p:sp>
      <p:cxnSp>
        <p:nvCxnSpPr>
          <p:cNvPr id="22" name="Conector recto de flecha 21"/>
          <p:cNvCxnSpPr>
            <a:stCxn id="15" idx="4"/>
            <a:endCxn id="2" idx="0"/>
          </p:cNvCxnSpPr>
          <p:nvPr/>
        </p:nvCxnSpPr>
        <p:spPr>
          <a:xfrm flipH="1">
            <a:off x="6310748" y="859036"/>
            <a:ext cx="1" cy="36190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CuadroTexto 29"/>
          <p:cNvSpPr txBox="1"/>
          <p:nvPr/>
        </p:nvSpPr>
        <p:spPr>
          <a:xfrm>
            <a:off x="5454732" y="1651318"/>
            <a:ext cx="270661" cy="677108"/>
          </a:xfrm>
          <a:prstGeom prst="rect">
            <a:avLst/>
          </a:prstGeom>
          <a:noFill/>
        </p:spPr>
        <p:txBody>
          <a:bodyPr wrap="square" rtlCol="0">
            <a:spAutoFit/>
          </a:bodyPr>
          <a:lstStyle/>
          <a:p>
            <a:r>
              <a:rPr lang="es-MX" sz="2400" dirty="0">
                <a:ln w="0"/>
                <a:solidFill>
                  <a:schemeClr val="accent1"/>
                </a:solidFill>
                <a:effectLst>
                  <a:outerShdw blurRad="38100" dist="25400" dir="5400000" algn="ctr" rotWithShape="0">
                    <a:srgbClr val="6E747A">
                      <a:alpha val="43000"/>
                    </a:srgbClr>
                  </a:outerShdw>
                </a:effectLst>
              </a:rPr>
              <a:t>F</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pic>
        <p:nvPicPr>
          <p:cNvPr id="31" name="Imagen 30"/>
          <p:cNvPicPr>
            <a:picLocks noChangeAspect="1"/>
          </p:cNvPicPr>
          <p:nvPr/>
        </p:nvPicPr>
        <p:blipFill rotWithShape="1">
          <a:blip r:embed="rId3"/>
          <a:srcRect l="4172" t="22135" r="56881"/>
          <a:stretch/>
        </p:blipFill>
        <p:spPr>
          <a:xfrm>
            <a:off x="1141120" y="1076347"/>
            <a:ext cx="3358224" cy="3564580"/>
          </a:xfrm>
          <a:prstGeom prst="rect">
            <a:avLst/>
          </a:prstGeom>
        </p:spPr>
      </p:pic>
      <p:sp>
        <p:nvSpPr>
          <p:cNvPr id="52" name="Elipse 51"/>
          <p:cNvSpPr/>
          <p:nvPr/>
        </p:nvSpPr>
        <p:spPr>
          <a:xfrm>
            <a:off x="2360963" y="2541444"/>
            <a:ext cx="183573" cy="197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smtClean="0"/>
              <a:t>1</a:t>
            </a:r>
            <a:endParaRPr lang="es-ES" dirty="0"/>
          </a:p>
        </p:txBody>
      </p:sp>
      <p:sp>
        <p:nvSpPr>
          <p:cNvPr id="53" name="Elipse 52"/>
          <p:cNvSpPr/>
          <p:nvPr/>
        </p:nvSpPr>
        <p:spPr>
          <a:xfrm>
            <a:off x="1706955" y="3240663"/>
            <a:ext cx="183573" cy="197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4</a:t>
            </a:r>
            <a:endParaRPr lang="es-ES" dirty="0"/>
          </a:p>
        </p:txBody>
      </p:sp>
      <p:sp>
        <p:nvSpPr>
          <p:cNvPr id="54" name="Elipse 53"/>
          <p:cNvSpPr/>
          <p:nvPr/>
        </p:nvSpPr>
        <p:spPr>
          <a:xfrm>
            <a:off x="2920074" y="2535378"/>
            <a:ext cx="183573" cy="197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2</a:t>
            </a:r>
            <a:endParaRPr lang="es-ES" dirty="0"/>
          </a:p>
        </p:txBody>
      </p:sp>
      <p:cxnSp>
        <p:nvCxnSpPr>
          <p:cNvPr id="57" name="Conector recto de flecha 56"/>
          <p:cNvCxnSpPr>
            <a:stCxn id="6" idx="4"/>
            <a:endCxn id="5" idx="6"/>
          </p:cNvCxnSpPr>
          <p:nvPr/>
        </p:nvCxnSpPr>
        <p:spPr>
          <a:xfrm flipH="1">
            <a:off x="5250687" y="2634086"/>
            <a:ext cx="1910777" cy="2645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0" name="Elipse 59"/>
          <p:cNvSpPr/>
          <p:nvPr/>
        </p:nvSpPr>
        <p:spPr>
          <a:xfrm>
            <a:off x="7055571" y="3163164"/>
            <a:ext cx="338442" cy="422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3</a:t>
            </a:r>
            <a:endParaRPr lang="es-ES" dirty="0"/>
          </a:p>
        </p:txBody>
      </p:sp>
      <p:cxnSp>
        <p:nvCxnSpPr>
          <p:cNvPr id="61" name="Conector recto de flecha 60"/>
          <p:cNvCxnSpPr>
            <a:stCxn id="6" idx="4"/>
            <a:endCxn id="60" idx="0"/>
          </p:cNvCxnSpPr>
          <p:nvPr/>
        </p:nvCxnSpPr>
        <p:spPr>
          <a:xfrm>
            <a:off x="7161464" y="2634086"/>
            <a:ext cx="63328" cy="5290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4" name="Elipse 63"/>
          <p:cNvSpPr/>
          <p:nvPr/>
        </p:nvSpPr>
        <p:spPr>
          <a:xfrm>
            <a:off x="6213268" y="4498705"/>
            <a:ext cx="338442" cy="422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a:t>
            </a:r>
            <a:endParaRPr lang="es-ES" dirty="0"/>
          </a:p>
        </p:txBody>
      </p:sp>
      <p:sp>
        <p:nvSpPr>
          <p:cNvPr id="65" name="Elipse 64"/>
          <p:cNvSpPr/>
          <p:nvPr/>
        </p:nvSpPr>
        <p:spPr>
          <a:xfrm>
            <a:off x="1982315" y="3487024"/>
            <a:ext cx="183573" cy="197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smtClean="0"/>
              <a:t>5</a:t>
            </a:r>
            <a:endParaRPr lang="es-ES" dirty="0"/>
          </a:p>
        </p:txBody>
      </p:sp>
      <p:sp>
        <p:nvSpPr>
          <p:cNvPr id="66" name="Elipse 65"/>
          <p:cNvSpPr/>
          <p:nvPr/>
        </p:nvSpPr>
        <p:spPr>
          <a:xfrm>
            <a:off x="1982315" y="2965749"/>
            <a:ext cx="183573" cy="1974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dirty="0"/>
              <a:t>3</a:t>
            </a:r>
            <a:endParaRPr lang="es-ES" dirty="0"/>
          </a:p>
        </p:txBody>
      </p:sp>
      <p:cxnSp>
        <p:nvCxnSpPr>
          <p:cNvPr id="67" name="Conector recto de flecha 66"/>
          <p:cNvCxnSpPr/>
          <p:nvPr/>
        </p:nvCxnSpPr>
        <p:spPr>
          <a:xfrm flipH="1">
            <a:off x="6361851" y="3558021"/>
            <a:ext cx="842303" cy="91297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0" name="Elipse 69"/>
          <p:cNvSpPr/>
          <p:nvPr/>
        </p:nvSpPr>
        <p:spPr>
          <a:xfrm>
            <a:off x="6147702" y="3290887"/>
            <a:ext cx="384465" cy="3117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5</a:t>
            </a:r>
            <a:endParaRPr lang="es-ES" dirty="0"/>
          </a:p>
        </p:txBody>
      </p:sp>
      <p:cxnSp>
        <p:nvCxnSpPr>
          <p:cNvPr id="71" name="Conector recto de flecha 70"/>
          <p:cNvCxnSpPr>
            <a:stCxn id="5" idx="4"/>
            <a:endCxn id="64" idx="0"/>
          </p:cNvCxnSpPr>
          <p:nvPr/>
        </p:nvCxnSpPr>
        <p:spPr>
          <a:xfrm>
            <a:off x="5058455" y="3054488"/>
            <a:ext cx="1324034" cy="144421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9" name="Conector recto de flecha 88"/>
          <p:cNvCxnSpPr>
            <a:stCxn id="5" idx="4"/>
            <a:endCxn id="70" idx="2"/>
          </p:cNvCxnSpPr>
          <p:nvPr/>
        </p:nvCxnSpPr>
        <p:spPr>
          <a:xfrm>
            <a:off x="5058455" y="3054488"/>
            <a:ext cx="1089247" cy="3922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2" name="CuadroTexto 91"/>
          <p:cNvSpPr txBox="1"/>
          <p:nvPr/>
        </p:nvSpPr>
        <p:spPr>
          <a:xfrm>
            <a:off x="6640098" y="1568384"/>
            <a:ext cx="192016" cy="677108"/>
          </a:xfrm>
          <a:prstGeom prst="rect">
            <a:avLst/>
          </a:prstGeom>
          <a:noFill/>
        </p:spPr>
        <p:txBody>
          <a:bodyPr wrap="square" rtlCol="0">
            <a:spAutoFit/>
          </a:bodyPr>
          <a:lstStyle/>
          <a:p>
            <a:r>
              <a:rPr lang="es-MX" sz="2400" dirty="0" smtClean="0">
                <a:ln w="0"/>
                <a:solidFill>
                  <a:schemeClr val="accent1"/>
                </a:solidFill>
                <a:effectLst>
                  <a:outerShdw blurRad="38100" dist="25400" dir="5400000" algn="ctr" rotWithShape="0">
                    <a:srgbClr val="6E747A">
                      <a:alpha val="43000"/>
                    </a:srgbClr>
                  </a:outerShdw>
                </a:effectLst>
              </a:rPr>
              <a:t>V</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cxnSp>
        <p:nvCxnSpPr>
          <p:cNvPr id="96" name="Conector recto de flecha 95"/>
          <p:cNvCxnSpPr>
            <a:stCxn id="70" idx="4"/>
            <a:endCxn id="64" idx="0"/>
          </p:cNvCxnSpPr>
          <p:nvPr/>
        </p:nvCxnSpPr>
        <p:spPr>
          <a:xfrm>
            <a:off x="6339935" y="3602614"/>
            <a:ext cx="42554" cy="8960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0" name="CuadroTexto 99"/>
          <p:cNvSpPr txBox="1"/>
          <p:nvPr/>
        </p:nvSpPr>
        <p:spPr>
          <a:xfrm>
            <a:off x="7449921" y="2697340"/>
            <a:ext cx="192016" cy="677108"/>
          </a:xfrm>
          <a:prstGeom prst="rect">
            <a:avLst/>
          </a:prstGeom>
          <a:noFill/>
        </p:spPr>
        <p:txBody>
          <a:bodyPr wrap="square" rtlCol="0">
            <a:spAutoFit/>
          </a:bodyPr>
          <a:lstStyle/>
          <a:p>
            <a:r>
              <a:rPr lang="es-MX" sz="2400" dirty="0" smtClean="0">
                <a:ln w="0"/>
                <a:solidFill>
                  <a:schemeClr val="accent1"/>
                </a:solidFill>
                <a:effectLst>
                  <a:outerShdw blurRad="38100" dist="25400" dir="5400000" algn="ctr" rotWithShape="0">
                    <a:srgbClr val="6E747A">
                      <a:alpha val="43000"/>
                    </a:srgbClr>
                  </a:outerShdw>
                </a:effectLst>
              </a:rPr>
              <a:t>V</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sp>
        <p:nvSpPr>
          <p:cNvPr id="101" name="CuadroTexto 100"/>
          <p:cNvSpPr txBox="1"/>
          <p:nvPr/>
        </p:nvSpPr>
        <p:spPr>
          <a:xfrm>
            <a:off x="5607193" y="2908623"/>
            <a:ext cx="517746" cy="677108"/>
          </a:xfrm>
          <a:prstGeom prst="rect">
            <a:avLst/>
          </a:prstGeom>
          <a:noFill/>
        </p:spPr>
        <p:txBody>
          <a:bodyPr wrap="square" rtlCol="0">
            <a:spAutoFit/>
          </a:bodyPr>
          <a:lstStyle/>
          <a:p>
            <a:r>
              <a:rPr lang="es-MX" sz="2400" dirty="0" smtClean="0">
                <a:ln w="0"/>
                <a:solidFill>
                  <a:schemeClr val="accent1"/>
                </a:solidFill>
                <a:effectLst>
                  <a:outerShdw blurRad="38100" dist="25400" dir="5400000" algn="ctr" rotWithShape="0">
                    <a:srgbClr val="6E747A">
                      <a:alpha val="43000"/>
                    </a:srgbClr>
                  </a:outerShdw>
                </a:effectLst>
              </a:rPr>
              <a:t>V</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sp>
        <p:nvSpPr>
          <p:cNvPr id="103" name="CuadroTexto 102"/>
          <p:cNvSpPr txBox="1"/>
          <p:nvPr/>
        </p:nvSpPr>
        <p:spPr>
          <a:xfrm>
            <a:off x="5214312" y="3509599"/>
            <a:ext cx="270661" cy="677108"/>
          </a:xfrm>
          <a:prstGeom prst="rect">
            <a:avLst/>
          </a:prstGeom>
          <a:noFill/>
        </p:spPr>
        <p:txBody>
          <a:bodyPr wrap="square" rtlCol="0">
            <a:spAutoFit/>
          </a:bodyPr>
          <a:lstStyle/>
          <a:p>
            <a:r>
              <a:rPr lang="es-MX" sz="2400" dirty="0">
                <a:ln w="0"/>
                <a:solidFill>
                  <a:schemeClr val="accent1"/>
                </a:solidFill>
                <a:effectLst>
                  <a:outerShdw blurRad="38100" dist="25400" dir="5400000" algn="ctr" rotWithShape="0">
                    <a:srgbClr val="6E747A">
                      <a:alpha val="43000"/>
                    </a:srgbClr>
                  </a:outerShdw>
                </a:effectLst>
              </a:rPr>
              <a:t>F</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sp>
        <p:nvSpPr>
          <p:cNvPr id="104" name="CuadroTexto 103"/>
          <p:cNvSpPr txBox="1"/>
          <p:nvPr/>
        </p:nvSpPr>
        <p:spPr>
          <a:xfrm>
            <a:off x="6064573" y="2239229"/>
            <a:ext cx="270661" cy="677108"/>
          </a:xfrm>
          <a:prstGeom prst="rect">
            <a:avLst/>
          </a:prstGeom>
          <a:noFill/>
        </p:spPr>
        <p:txBody>
          <a:bodyPr wrap="square" rtlCol="0">
            <a:spAutoFit/>
          </a:bodyPr>
          <a:lstStyle/>
          <a:p>
            <a:r>
              <a:rPr lang="es-MX" sz="2400" dirty="0">
                <a:ln w="0"/>
                <a:solidFill>
                  <a:schemeClr val="accent1"/>
                </a:solidFill>
                <a:effectLst>
                  <a:outerShdw blurRad="38100" dist="25400" dir="5400000" algn="ctr" rotWithShape="0">
                    <a:srgbClr val="6E747A">
                      <a:alpha val="43000"/>
                    </a:srgbClr>
                  </a:outerShdw>
                </a:effectLst>
              </a:rPr>
              <a:t>F</a:t>
            </a:r>
            <a:endParaRPr lang="es-MX" dirty="0" smtClean="0">
              <a:ln w="0"/>
              <a:solidFill>
                <a:schemeClr val="accent1"/>
              </a:solidFill>
              <a:effectLst>
                <a:outerShdw blurRad="38100" dist="25400" dir="5400000" algn="ctr" rotWithShape="0">
                  <a:srgbClr val="6E747A">
                    <a:alpha val="43000"/>
                  </a:srgbClr>
                </a:outerShdw>
              </a:effectLst>
            </a:endParaRPr>
          </a:p>
          <a:p>
            <a:endParaRPr lang="es-MX" dirty="0">
              <a:solidFill>
                <a:schemeClr val="bg1"/>
              </a:solidFill>
            </a:endParaRPr>
          </a:p>
        </p:txBody>
      </p:sp>
      <p:sp>
        <p:nvSpPr>
          <p:cNvPr id="56" name="Rectángulo 55"/>
          <p:cNvSpPr/>
          <p:nvPr/>
        </p:nvSpPr>
        <p:spPr>
          <a:xfrm>
            <a:off x="6992243" y="256022"/>
            <a:ext cx="1589665" cy="43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V(G) = 4</a:t>
            </a:r>
          </a:p>
        </p:txBody>
      </p:sp>
      <p:sp>
        <p:nvSpPr>
          <p:cNvPr id="68" name="Rectángulo 67"/>
          <p:cNvSpPr/>
          <p:nvPr/>
        </p:nvSpPr>
        <p:spPr>
          <a:xfrm>
            <a:off x="6736106" y="952731"/>
            <a:ext cx="2116284" cy="307777"/>
          </a:xfrm>
          <a:prstGeom prst="rect">
            <a:avLst/>
          </a:prstGeom>
        </p:spPr>
        <p:txBody>
          <a:bodyPr wrap="none">
            <a:spAutoFit/>
          </a:bodyPr>
          <a:lstStyle/>
          <a:p>
            <a:pPr algn="ctr"/>
            <a:r>
              <a:rPr lang="es-MX" dirty="0"/>
              <a:t>Complejidad </a:t>
            </a:r>
            <a:r>
              <a:rPr lang="es-MX" dirty="0" err="1"/>
              <a:t>siclomatica</a:t>
            </a:r>
            <a:endParaRPr lang="es-ES" dirty="0"/>
          </a:p>
        </p:txBody>
      </p:sp>
    </p:spTree>
    <p:extLst>
      <p:ext uri="{BB962C8B-B14F-4D97-AF65-F5344CB8AC3E}">
        <p14:creationId xmlns:p14="http://schemas.microsoft.com/office/powerpoint/2010/main" val="3360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anim calcmode="lin" valueType="num">
                                      <p:cBhvr>
                                        <p:cTn id="32" dur="1000" fill="hold"/>
                                        <p:tgtEl>
                                          <p:spTgt spid="53"/>
                                        </p:tgtEl>
                                        <p:attrNameLst>
                                          <p:attrName>ppt_x</p:attrName>
                                        </p:attrNameLst>
                                      </p:cBhvr>
                                      <p:tavLst>
                                        <p:tav tm="0">
                                          <p:val>
                                            <p:strVal val="#ppt_x"/>
                                          </p:val>
                                        </p:tav>
                                        <p:tav tm="100000">
                                          <p:val>
                                            <p:strVal val="#ppt_x"/>
                                          </p:val>
                                        </p:tav>
                                      </p:tavLst>
                                    </p:anim>
                                    <p:anim calcmode="lin" valueType="num">
                                      <p:cBhvr>
                                        <p:cTn id="3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4"/>
                                        </p:tgtEl>
                                        <p:attrNameLst>
                                          <p:attrName>style.visibility</p:attrName>
                                        </p:attrNameLst>
                                      </p:cBhvr>
                                      <p:to>
                                        <p:strVal val="visible"/>
                                      </p:to>
                                    </p:set>
                                    <p:animEffect transition="in" filter="fade">
                                      <p:cBhvr>
                                        <p:cTn id="45" dur="1000"/>
                                        <p:tgtEl>
                                          <p:spTgt spid="104"/>
                                        </p:tgtEl>
                                      </p:cBhvr>
                                    </p:animEffect>
                                    <p:anim calcmode="lin" valueType="num">
                                      <p:cBhvr>
                                        <p:cTn id="46" dur="1000" fill="hold"/>
                                        <p:tgtEl>
                                          <p:spTgt spid="104"/>
                                        </p:tgtEl>
                                        <p:attrNameLst>
                                          <p:attrName>ppt_x</p:attrName>
                                        </p:attrNameLst>
                                      </p:cBhvr>
                                      <p:tavLst>
                                        <p:tav tm="0">
                                          <p:val>
                                            <p:strVal val="#ppt_x"/>
                                          </p:val>
                                        </p:tav>
                                        <p:tav tm="100000">
                                          <p:val>
                                            <p:strVal val="#ppt_x"/>
                                          </p:val>
                                        </p:tav>
                                      </p:tavLst>
                                    </p:anim>
                                    <p:anim calcmode="lin" valueType="num">
                                      <p:cBhvr>
                                        <p:cTn id="47"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1000"/>
                                        <p:tgtEl>
                                          <p:spTgt spid="92"/>
                                        </p:tgtEl>
                                      </p:cBhvr>
                                    </p:animEffect>
                                    <p:anim calcmode="lin" valueType="num">
                                      <p:cBhvr>
                                        <p:cTn id="63" dur="1000" fill="hold"/>
                                        <p:tgtEl>
                                          <p:spTgt spid="92"/>
                                        </p:tgtEl>
                                        <p:attrNameLst>
                                          <p:attrName>ppt_x</p:attrName>
                                        </p:attrNameLst>
                                      </p:cBhvr>
                                      <p:tavLst>
                                        <p:tav tm="0">
                                          <p:val>
                                            <p:strVal val="#ppt_x"/>
                                          </p:val>
                                        </p:tav>
                                        <p:tav tm="100000">
                                          <p:val>
                                            <p:strVal val="#ppt_x"/>
                                          </p:val>
                                        </p:tav>
                                      </p:tavLst>
                                    </p:anim>
                                    <p:anim calcmode="lin" valueType="num">
                                      <p:cBhvr>
                                        <p:cTn id="64"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1000"/>
                                        <p:tgtEl>
                                          <p:spTgt spid="57"/>
                                        </p:tgtEl>
                                      </p:cBhvr>
                                    </p:animEffect>
                                    <p:anim calcmode="lin" valueType="num">
                                      <p:cBhvr>
                                        <p:cTn id="70" dur="1000" fill="hold"/>
                                        <p:tgtEl>
                                          <p:spTgt spid="57"/>
                                        </p:tgtEl>
                                        <p:attrNameLst>
                                          <p:attrName>ppt_x</p:attrName>
                                        </p:attrNameLst>
                                      </p:cBhvr>
                                      <p:tavLst>
                                        <p:tav tm="0">
                                          <p:val>
                                            <p:strVal val="#ppt_x"/>
                                          </p:val>
                                        </p:tav>
                                        <p:tav tm="100000">
                                          <p:val>
                                            <p:strVal val="#ppt_x"/>
                                          </p:val>
                                        </p:tav>
                                      </p:tavLst>
                                    </p:anim>
                                    <p:anim calcmode="lin" valueType="num">
                                      <p:cBhvr>
                                        <p:cTn id="7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1000"/>
                                        <p:tgtEl>
                                          <p:spTgt spid="66"/>
                                        </p:tgtEl>
                                      </p:cBhvr>
                                    </p:animEffect>
                                    <p:anim calcmode="lin" valueType="num">
                                      <p:cBhvr>
                                        <p:cTn id="77" dur="1000" fill="hold"/>
                                        <p:tgtEl>
                                          <p:spTgt spid="66"/>
                                        </p:tgtEl>
                                        <p:attrNameLst>
                                          <p:attrName>ppt_x</p:attrName>
                                        </p:attrNameLst>
                                      </p:cBhvr>
                                      <p:tavLst>
                                        <p:tav tm="0">
                                          <p:val>
                                            <p:strVal val="#ppt_x"/>
                                          </p:val>
                                        </p:tav>
                                        <p:tav tm="100000">
                                          <p:val>
                                            <p:strVal val="#ppt_x"/>
                                          </p:val>
                                        </p:tav>
                                      </p:tavLst>
                                    </p:anim>
                                    <p:anim calcmode="lin" valueType="num">
                                      <p:cBhvr>
                                        <p:cTn id="7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1000"/>
                                        <p:tgtEl>
                                          <p:spTgt spid="61"/>
                                        </p:tgtEl>
                                      </p:cBhvr>
                                    </p:animEffect>
                                    <p:anim calcmode="lin" valueType="num">
                                      <p:cBhvr>
                                        <p:cTn id="84" dur="1000" fill="hold"/>
                                        <p:tgtEl>
                                          <p:spTgt spid="61"/>
                                        </p:tgtEl>
                                        <p:attrNameLst>
                                          <p:attrName>ppt_x</p:attrName>
                                        </p:attrNameLst>
                                      </p:cBhvr>
                                      <p:tavLst>
                                        <p:tav tm="0">
                                          <p:val>
                                            <p:strVal val="#ppt_x"/>
                                          </p:val>
                                        </p:tav>
                                        <p:tav tm="100000">
                                          <p:val>
                                            <p:strVal val="#ppt_x"/>
                                          </p:val>
                                        </p:tav>
                                      </p:tavLst>
                                    </p:anim>
                                    <p:anim calcmode="lin" valueType="num">
                                      <p:cBhvr>
                                        <p:cTn id="85" dur="1000" fill="hold"/>
                                        <p:tgtEl>
                                          <p:spTgt spid="6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1000"/>
                                        <p:tgtEl>
                                          <p:spTgt spid="60"/>
                                        </p:tgtEl>
                                      </p:cBhvr>
                                    </p:animEffect>
                                    <p:anim calcmode="lin" valueType="num">
                                      <p:cBhvr>
                                        <p:cTn id="89" dur="1000" fill="hold"/>
                                        <p:tgtEl>
                                          <p:spTgt spid="60"/>
                                        </p:tgtEl>
                                        <p:attrNameLst>
                                          <p:attrName>ppt_x</p:attrName>
                                        </p:attrNameLst>
                                      </p:cBhvr>
                                      <p:tavLst>
                                        <p:tav tm="0">
                                          <p:val>
                                            <p:strVal val="#ppt_x"/>
                                          </p:val>
                                        </p:tav>
                                        <p:tav tm="100000">
                                          <p:val>
                                            <p:strVal val="#ppt_x"/>
                                          </p:val>
                                        </p:tav>
                                      </p:tavLst>
                                    </p:anim>
                                    <p:anim calcmode="lin" valueType="num">
                                      <p:cBhvr>
                                        <p:cTn id="90" dur="1000" fill="hold"/>
                                        <p:tgtEl>
                                          <p:spTgt spid="6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fade">
                                      <p:cBhvr>
                                        <p:cTn id="93" dur="1000"/>
                                        <p:tgtEl>
                                          <p:spTgt spid="100"/>
                                        </p:tgtEl>
                                      </p:cBhvr>
                                    </p:animEffect>
                                    <p:anim calcmode="lin" valueType="num">
                                      <p:cBhvr>
                                        <p:cTn id="94" dur="1000" fill="hold"/>
                                        <p:tgtEl>
                                          <p:spTgt spid="100"/>
                                        </p:tgtEl>
                                        <p:attrNameLst>
                                          <p:attrName>ppt_x</p:attrName>
                                        </p:attrNameLst>
                                      </p:cBhvr>
                                      <p:tavLst>
                                        <p:tav tm="0">
                                          <p:val>
                                            <p:strVal val="#ppt_x"/>
                                          </p:val>
                                        </p:tav>
                                        <p:tav tm="100000">
                                          <p:val>
                                            <p:strVal val="#ppt_x"/>
                                          </p:val>
                                        </p:tav>
                                      </p:tavLst>
                                    </p:anim>
                                    <p:anim calcmode="lin" valueType="num">
                                      <p:cBhvr>
                                        <p:cTn id="95" dur="1000" fill="hold"/>
                                        <p:tgtEl>
                                          <p:spTgt spid="100"/>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1000"/>
                                        <p:tgtEl>
                                          <p:spTgt spid="67"/>
                                        </p:tgtEl>
                                      </p:cBhvr>
                                    </p:animEffect>
                                    <p:anim calcmode="lin" valueType="num">
                                      <p:cBhvr>
                                        <p:cTn id="99" dur="1000" fill="hold"/>
                                        <p:tgtEl>
                                          <p:spTgt spid="67"/>
                                        </p:tgtEl>
                                        <p:attrNameLst>
                                          <p:attrName>ppt_x</p:attrName>
                                        </p:attrNameLst>
                                      </p:cBhvr>
                                      <p:tavLst>
                                        <p:tav tm="0">
                                          <p:val>
                                            <p:strVal val="#ppt_x"/>
                                          </p:val>
                                        </p:tav>
                                        <p:tav tm="100000">
                                          <p:val>
                                            <p:strVal val="#ppt_x"/>
                                          </p:val>
                                        </p:tav>
                                      </p:tavLst>
                                    </p:anim>
                                    <p:anim calcmode="lin" valueType="num">
                                      <p:cBhvr>
                                        <p:cTn id="10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1000"/>
                                        <p:tgtEl>
                                          <p:spTgt spid="71"/>
                                        </p:tgtEl>
                                      </p:cBhvr>
                                    </p:animEffect>
                                    <p:anim calcmode="lin" valueType="num">
                                      <p:cBhvr>
                                        <p:cTn id="106" dur="1000" fill="hold"/>
                                        <p:tgtEl>
                                          <p:spTgt spid="71"/>
                                        </p:tgtEl>
                                        <p:attrNameLst>
                                          <p:attrName>ppt_x</p:attrName>
                                        </p:attrNameLst>
                                      </p:cBhvr>
                                      <p:tavLst>
                                        <p:tav tm="0">
                                          <p:val>
                                            <p:strVal val="#ppt_x"/>
                                          </p:val>
                                        </p:tav>
                                        <p:tav tm="100000">
                                          <p:val>
                                            <p:strVal val="#ppt_x"/>
                                          </p:val>
                                        </p:tav>
                                      </p:tavLst>
                                    </p:anim>
                                    <p:anim calcmode="lin" valueType="num">
                                      <p:cBhvr>
                                        <p:cTn id="10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1000"/>
                                        <p:tgtEl>
                                          <p:spTgt spid="65"/>
                                        </p:tgtEl>
                                      </p:cBhvr>
                                    </p:animEffect>
                                    <p:anim calcmode="lin" valueType="num">
                                      <p:cBhvr>
                                        <p:cTn id="113" dur="1000" fill="hold"/>
                                        <p:tgtEl>
                                          <p:spTgt spid="65"/>
                                        </p:tgtEl>
                                        <p:attrNameLst>
                                          <p:attrName>ppt_x</p:attrName>
                                        </p:attrNameLst>
                                      </p:cBhvr>
                                      <p:tavLst>
                                        <p:tav tm="0">
                                          <p:val>
                                            <p:strVal val="#ppt_x"/>
                                          </p:val>
                                        </p:tav>
                                        <p:tav tm="100000">
                                          <p:val>
                                            <p:strVal val="#ppt_x"/>
                                          </p:val>
                                        </p:tav>
                                      </p:tavLst>
                                    </p:anim>
                                    <p:anim calcmode="lin" valueType="num">
                                      <p:cBhvr>
                                        <p:cTn id="11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01"/>
                                        </p:tgtEl>
                                        <p:attrNameLst>
                                          <p:attrName>style.visibility</p:attrName>
                                        </p:attrNameLst>
                                      </p:cBhvr>
                                      <p:to>
                                        <p:strVal val="visible"/>
                                      </p:to>
                                    </p:set>
                                    <p:animEffect transition="in" filter="fade">
                                      <p:cBhvr>
                                        <p:cTn id="119" dur="1000"/>
                                        <p:tgtEl>
                                          <p:spTgt spid="101"/>
                                        </p:tgtEl>
                                      </p:cBhvr>
                                    </p:animEffect>
                                    <p:anim calcmode="lin" valueType="num">
                                      <p:cBhvr>
                                        <p:cTn id="120" dur="1000" fill="hold"/>
                                        <p:tgtEl>
                                          <p:spTgt spid="101"/>
                                        </p:tgtEl>
                                        <p:attrNameLst>
                                          <p:attrName>ppt_x</p:attrName>
                                        </p:attrNameLst>
                                      </p:cBhvr>
                                      <p:tavLst>
                                        <p:tav tm="0">
                                          <p:val>
                                            <p:strVal val="#ppt_x"/>
                                          </p:val>
                                        </p:tav>
                                        <p:tav tm="100000">
                                          <p:val>
                                            <p:strVal val="#ppt_x"/>
                                          </p:val>
                                        </p:tav>
                                      </p:tavLst>
                                    </p:anim>
                                    <p:anim calcmode="lin" valueType="num">
                                      <p:cBhvr>
                                        <p:cTn id="121"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1000"/>
                                        <p:tgtEl>
                                          <p:spTgt spid="70"/>
                                        </p:tgtEl>
                                      </p:cBhvr>
                                    </p:animEffect>
                                    <p:anim calcmode="lin" valueType="num">
                                      <p:cBhvr>
                                        <p:cTn id="127" dur="1000" fill="hold"/>
                                        <p:tgtEl>
                                          <p:spTgt spid="70"/>
                                        </p:tgtEl>
                                        <p:attrNameLst>
                                          <p:attrName>ppt_x</p:attrName>
                                        </p:attrNameLst>
                                      </p:cBhvr>
                                      <p:tavLst>
                                        <p:tav tm="0">
                                          <p:val>
                                            <p:strVal val="#ppt_x"/>
                                          </p:val>
                                        </p:tav>
                                        <p:tav tm="100000">
                                          <p:val>
                                            <p:strVal val="#ppt_x"/>
                                          </p:val>
                                        </p:tav>
                                      </p:tavLst>
                                    </p:anim>
                                    <p:anim calcmode="lin" valueType="num">
                                      <p:cBhvr>
                                        <p:cTn id="1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fade">
                                      <p:cBhvr>
                                        <p:cTn id="133" dur="1000"/>
                                        <p:tgtEl>
                                          <p:spTgt spid="96"/>
                                        </p:tgtEl>
                                      </p:cBhvr>
                                    </p:animEffect>
                                    <p:anim calcmode="lin" valueType="num">
                                      <p:cBhvr>
                                        <p:cTn id="134" dur="1000" fill="hold"/>
                                        <p:tgtEl>
                                          <p:spTgt spid="96"/>
                                        </p:tgtEl>
                                        <p:attrNameLst>
                                          <p:attrName>ppt_x</p:attrName>
                                        </p:attrNameLst>
                                      </p:cBhvr>
                                      <p:tavLst>
                                        <p:tav tm="0">
                                          <p:val>
                                            <p:strVal val="#ppt_x"/>
                                          </p:val>
                                        </p:tav>
                                        <p:tav tm="100000">
                                          <p:val>
                                            <p:strVal val="#ppt_x"/>
                                          </p:val>
                                        </p:tav>
                                      </p:tavLst>
                                    </p:anim>
                                    <p:anim calcmode="lin" valueType="num">
                                      <p:cBhvr>
                                        <p:cTn id="135" dur="1000" fill="hold"/>
                                        <p:tgtEl>
                                          <p:spTgt spid="96"/>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89"/>
                                        </p:tgtEl>
                                        <p:attrNameLst>
                                          <p:attrName>style.visibility</p:attrName>
                                        </p:attrNameLst>
                                      </p:cBhvr>
                                      <p:to>
                                        <p:strVal val="visible"/>
                                      </p:to>
                                    </p:set>
                                    <p:animEffect transition="in" filter="fade">
                                      <p:cBhvr>
                                        <p:cTn id="138" dur="1000"/>
                                        <p:tgtEl>
                                          <p:spTgt spid="89"/>
                                        </p:tgtEl>
                                      </p:cBhvr>
                                    </p:animEffect>
                                    <p:anim calcmode="lin" valueType="num">
                                      <p:cBhvr>
                                        <p:cTn id="139" dur="1000" fill="hold"/>
                                        <p:tgtEl>
                                          <p:spTgt spid="89"/>
                                        </p:tgtEl>
                                        <p:attrNameLst>
                                          <p:attrName>ppt_x</p:attrName>
                                        </p:attrNameLst>
                                      </p:cBhvr>
                                      <p:tavLst>
                                        <p:tav tm="0">
                                          <p:val>
                                            <p:strVal val="#ppt_x"/>
                                          </p:val>
                                        </p:tav>
                                        <p:tav tm="100000">
                                          <p:val>
                                            <p:strVal val="#ppt_x"/>
                                          </p:val>
                                        </p:tav>
                                      </p:tavLst>
                                    </p:anim>
                                    <p:anim calcmode="lin" valueType="num">
                                      <p:cBhvr>
                                        <p:cTn id="140" dur="1000" fill="hold"/>
                                        <p:tgtEl>
                                          <p:spTgt spid="89"/>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03"/>
                                        </p:tgtEl>
                                        <p:attrNameLst>
                                          <p:attrName>style.visibility</p:attrName>
                                        </p:attrNameLst>
                                      </p:cBhvr>
                                      <p:to>
                                        <p:strVal val="visible"/>
                                      </p:to>
                                    </p:set>
                                    <p:animEffect transition="in" filter="fade">
                                      <p:cBhvr>
                                        <p:cTn id="143" dur="1000"/>
                                        <p:tgtEl>
                                          <p:spTgt spid="103"/>
                                        </p:tgtEl>
                                      </p:cBhvr>
                                    </p:animEffect>
                                    <p:anim calcmode="lin" valueType="num">
                                      <p:cBhvr>
                                        <p:cTn id="144" dur="1000" fill="hold"/>
                                        <p:tgtEl>
                                          <p:spTgt spid="103"/>
                                        </p:tgtEl>
                                        <p:attrNameLst>
                                          <p:attrName>ppt_x</p:attrName>
                                        </p:attrNameLst>
                                      </p:cBhvr>
                                      <p:tavLst>
                                        <p:tav tm="0">
                                          <p:val>
                                            <p:strVal val="#ppt_x"/>
                                          </p:val>
                                        </p:tav>
                                        <p:tav tm="100000">
                                          <p:val>
                                            <p:strVal val="#ppt_x"/>
                                          </p:val>
                                        </p:tav>
                                      </p:tavLst>
                                    </p:anim>
                                    <p:anim calcmode="lin" valueType="num">
                                      <p:cBhvr>
                                        <p:cTn id="145"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fade">
                                      <p:cBhvr>
                                        <p:cTn id="150" dur="1000"/>
                                        <p:tgtEl>
                                          <p:spTgt spid="56"/>
                                        </p:tgtEl>
                                      </p:cBhvr>
                                    </p:animEffect>
                                    <p:anim calcmode="lin" valueType="num">
                                      <p:cBhvr>
                                        <p:cTn id="151" dur="1000" fill="hold"/>
                                        <p:tgtEl>
                                          <p:spTgt spid="56"/>
                                        </p:tgtEl>
                                        <p:attrNameLst>
                                          <p:attrName>ppt_x</p:attrName>
                                        </p:attrNameLst>
                                      </p:cBhvr>
                                      <p:tavLst>
                                        <p:tav tm="0">
                                          <p:val>
                                            <p:strVal val="#ppt_x"/>
                                          </p:val>
                                        </p:tav>
                                        <p:tav tm="100000">
                                          <p:val>
                                            <p:strVal val="#ppt_x"/>
                                          </p:val>
                                        </p:tav>
                                      </p:tavLst>
                                    </p:anim>
                                    <p:anim calcmode="lin" valueType="num">
                                      <p:cBhvr>
                                        <p:cTn id="15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0" grpId="0"/>
      <p:bldP spid="52" grpId="0" animBg="1"/>
      <p:bldP spid="53" grpId="0" animBg="1"/>
      <p:bldP spid="54" grpId="0" animBg="1"/>
      <p:bldP spid="60" grpId="0" animBg="1"/>
      <p:bldP spid="65" grpId="0" animBg="1"/>
      <p:bldP spid="66" grpId="0" animBg="1"/>
      <p:bldP spid="70" grpId="0" animBg="1"/>
      <p:bldP spid="92" grpId="0"/>
      <p:bldP spid="100" grpId="0"/>
      <p:bldP spid="101" grpId="0"/>
      <p:bldP spid="103" grpId="0"/>
      <p:bldP spid="104" grpId="0"/>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783" y="2753591"/>
            <a:ext cx="3927764" cy="2561335"/>
          </a:xfrm>
          <a:prstGeom prst="rect">
            <a:avLst/>
          </a:prstGeom>
        </p:spPr>
      </p:pic>
      <p:sp>
        <p:nvSpPr>
          <p:cNvPr id="337" name="Google Shape;337;p11"/>
          <p:cNvSpPr txBox="1">
            <a:spLocks noGrp="1"/>
          </p:cNvSpPr>
          <p:nvPr>
            <p:ph type="ctrTitle"/>
          </p:nvPr>
        </p:nvSpPr>
        <p:spPr>
          <a:xfrm>
            <a:off x="1524866" y="1672936"/>
            <a:ext cx="6343500" cy="1790417"/>
          </a:xfrm>
          <a:prstGeom prst="rect">
            <a:avLst/>
          </a:prstGeom>
        </p:spPr>
        <p:txBody>
          <a:bodyPr spcFirstLastPara="1" wrap="square" lIns="91425" tIns="91425" rIns="91425" bIns="91425" anchor="ctr" anchorCtr="0">
            <a:noAutofit/>
          </a:bodyPr>
          <a:lstStyle/>
          <a:p>
            <a:r>
              <a:rPr lang="es-ES" b="1" dirty="0" smtClean="0"/>
              <a:t>Actividades de una  revisión formal</a:t>
            </a:r>
            <a:r>
              <a:rPr lang="es-ES" dirty="0"/>
              <a:t/>
            </a:r>
            <a:br>
              <a:rPr lang="es-ES" dirty="0"/>
            </a:br>
            <a:endParaRPr dirty="0"/>
          </a:p>
        </p:txBody>
      </p:sp>
    </p:spTree>
    <p:extLst>
      <p:ext uri="{BB962C8B-B14F-4D97-AF65-F5344CB8AC3E}">
        <p14:creationId xmlns:p14="http://schemas.microsoft.com/office/powerpoint/2010/main" val="11296641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1248090" y="374132"/>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2" name="Google Shape;572;p35"/>
          <p:cNvSpPr txBox="1">
            <a:spLocks noGrp="1"/>
          </p:cNvSpPr>
          <p:nvPr>
            <p:ph type="ctrTitle" idx="4294967295"/>
          </p:nvPr>
        </p:nvSpPr>
        <p:spPr>
          <a:xfrm>
            <a:off x="3190874" y="566795"/>
            <a:ext cx="5438775" cy="1159800"/>
          </a:xfrm>
          <a:prstGeom prst="rect">
            <a:avLst/>
          </a:prstGeom>
        </p:spPr>
        <p:txBody>
          <a:bodyPr spcFirstLastPara="1" wrap="square" lIns="91425" tIns="91425" rIns="91425" bIns="91425" anchor="b" anchorCtr="0">
            <a:noAutofit/>
          </a:bodyPr>
          <a:lstStyle/>
          <a:p>
            <a:pPr lvl="0" algn="ctr"/>
            <a:r>
              <a:rPr lang="es-ES" sz="4800" dirty="0"/>
              <a:t>Análisis estático</a:t>
            </a:r>
            <a:endParaRPr sz="4800" dirty="0"/>
          </a:p>
        </p:txBody>
      </p:sp>
      <p:sp>
        <p:nvSpPr>
          <p:cNvPr id="573" name="Google Shape;573;p35"/>
          <p:cNvSpPr txBox="1">
            <a:spLocks noGrp="1"/>
          </p:cNvSpPr>
          <p:nvPr>
            <p:ph type="body" idx="4294967295"/>
          </p:nvPr>
        </p:nvSpPr>
        <p:spPr>
          <a:xfrm>
            <a:off x="2995812" y="1603139"/>
            <a:ext cx="5433814" cy="2749786"/>
          </a:xfrm>
          <a:prstGeom prst="rect">
            <a:avLst/>
          </a:prstGeom>
        </p:spPr>
        <p:txBody>
          <a:bodyPr spcFirstLastPara="1" wrap="square" lIns="91425" tIns="91425" rIns="91425" bIns="91425" anchor="t" anchorCtr="0">
            <a:noAutofit/>
          </a:bodyPr>
          <a:lstStyle/>
          <a:p>
            <a:pPr marL="0" lvl="0" indent="0">
              <a:buNone/>
            </a:pPr>
            <a:endParaRPr lang="es-ES" sz="1600" dirty="0"/>
          </a:p>
          <a:p>
            <a:pPr marL="285750" lvl="0" indent="-285750">
              <a:buFont typeface="Wingdings" panose="05000000000000000000" pitchFamily="2" charset="2"/>
              <a:buChar char="ü"/>
            </a:pPr>
            <a:r>
              <a:rPr lang="es-ES" sz="1600" dirty="0" smtClean="0"/>
              <a:t>Con </a:t>
            </a:r>
            <a:r>
              <a:rPr lang="es-ES" sz="1600" dirty="0"/>
              <a:t>el uso de </a:t>
            </a:r>
            <a:r>
              <a:rPr lang="es-ES" sz="1600" dirty="0" smtClean="0"/>
              <a:t>herramientas </a:t>
            </a:r>
            <a:r>
              <a:rPr lang="es-ES" sz="1600" dirty="0"/>
              <a:t>para la realización </a:t>
            </a:r>
            <a:r>
              <a:rPr lang="es-ES" sz="1600" dirty="0" smtClean="0"/>
              <a:t>del análisis </a:t>
            </a:r>
            <a:r>
              <a:rPr lang="es-ES" sz="1600" dirty="0"/>
              <a:t>estático (</a:t>
            </a:r>
            <a:r>
              <a:rPr lang="es-ES" sz="1600" dirty="0" smtClean="0"/>
              <a:t>compiladores, analizadores</a:t>
            </a:r>
            <a:r>
              <a:rPr lang="es-ES" sz="1600" dirty="0"/>
              <a:t>) </a:t>
            </a:r>
            <a:r>
              <a:rPr lang="es-ES" sz="1600" dirty="0" smtClean="0"/>
              <a:t>el código </a:t>
            </a:r>
            <a:r>
              <a:rPr lang="es-ES" sz="1600" dirty="0"/>
              <a:t>del programa puede ser objeto de </a:t>
            </a:r>
            <a:r>
              <a:rPr lang="es-ES" sz="1600" dirty="0" smtClean="0"/>
              <a:t>inspección sin ser ejecutado.</a:t>
            </a:r>
          </a:p>
          <a:p>
            <a:pPr marL="0" lvl="0" indent="0">
              <a:buNone/>
            </a:pPr>
            <a:endParaRPr lang="es-ES" sz="1600" dirty="0"/>
          </a:p>
          <a:p>
            <a:pPr marL="285750" lvl="0" indent="-285750">
              <a:buFont typeface="Wingdings" panose="05000000000000000000" pitchFamily="2" charset="2"/>
              <a:buChar char="ü"/>
            </a:pPr>
            <a:r>
              <a:rPr lang="es-ES" sz="1600" dirty="0"/>
              <a:t> Con el uso de herramientas se puede realizar el análisis estático de </a:t>
            </a:r>
            <a:r>
              <a:rPr lang="es-ES" sz="1600" dirty="0" smtClean="0"/>
              <a:t>un programa </a:t>
            </a:r>
            <a:r>
              <a:rPr lang="es-ES" sz="1600" dirty="0"/>
              <a:t>con un esfuerzo menor que el necesario para una inspección</a:t>
            </a:r>
            <a:endParaRPr sz="1600" dirty="0"/>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50</a:t>
            </a:fld>
            <a:endParaRPr/>
          </a:p>
        </p:txBody>
      </p:sp>
      <p:grpSp>
        <p:nvGrpSpPr>
          <p:cNvPr id="7" name="Google Shape;749;p38"/>
          <p:cNvGrpSpPr/>
          <p:nvPr/>
        </p:nvGrpSpPr>
        <p:grpSpPr>
          <a:xfrm>
            <a:off x="1284940" y="847075"/>
            <a:ext cx="1639644" cy="1068789"/>
            <a:chOff x="5255200" y="3006475"/>
            <a:chExt cx="511700" cy="378575"/>
          </a:xfrm>
        </p:grpSpPr>
        <p:sp>
          <p:nvSpPr>
            <p:cNvPr id="8" name="Google Shape;750;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1;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810;p38"/>
          <p:cNvSpPr/>
          <p:nvPr/>
        </p:nvSpPr>
        <p:spPr>
          <a:xfrm>
            <a:off x="562257" y="419100"/>
            <a:ext cx="542283" cy="427975"/>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14" y="1698963"/>
            <a:ext cx="2758787" cy="3678382"/>
          </a:xfrm>
          <a:prstGeom prst="rect">
            <a:avLst/>
          </a:prstGeom>
        </p:spPr>
      </p:pic>
    </p:spTree>
    <p:extLst>
      <p:ext uri="{BB962C8B-B14F-4D97-AF65-F5344CB8AC3E}">
        <p14:creationId xmlns:p14="http://schemas.microsoft.com/office/powerpoint/2010/main" val="544394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996463" y="751509"/>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2" name="Google Shape;572;p35"/>
          <p:cNvSpPr txBox="1">
            <a:spLocks noGrp="1"/>
          </p:cNvSpPr>
          <p:nvPr>
            <p:ph type="ctrTitle" idx="4294967295"/>
          </p:nvPr>
        </p:nvSpPr>
        <p:spPr>
          <a:xfrm>
            <a:off x="2752725" y="481148"/>
            <a:ext cx="6572250" cy="1159800"/>
          </a:xfrm>
          <a:prstGeom prst="rect">
            <a:avLst/>
          </a:prstGeom>
        </p:spPr>
        <p:txBody>
          <a:bodyPr spcFirstLastPara="1" wrap="square" lIns="91425" tIns="91425" rIns="91425" bIns="91425" anchor="b" anchorCtr="0">
            <a:noAutofit/>
          </a:bodyPr>
          <a:lstStyle/>
          <a:p>
            <a:pPr lvl="0" algn="ctr"/>
            <a:r>
              <a:rPr lang="es-ES" sz="4400" dirty="0"/>
              <a:t>Resultado del análisis</a:t>
            </a:r>
            <a:endParaRPr sz="4400" dirty="0"/>
          </a:p>
        </p:txBody>
      </p:sp>
      <p:sp>
        <p:nvSpPr>
          <p:cNvPr id="573" name="Google Shape;573;p35"/>
          <p:cNvSpPr txBox="1">
            <a:spLocks noGrp="1"/>
          </p:cNvSpPr>
          <p:nvPr>
            <p:ph type="body" idx="4294967295"/>
          </p:nvPr>
        </p:nvSpPr>
        <p:spPr>
          <a:xfrm>
            <a:off x="2847975" y="1603139"/>
            <a:ext cx="5876925" cy="2749786"/>
          </a:xfrm>
          <a:prstGeom prst="rect">
            <a:avLst/>
          </a:prstGeom>
        </p:spPr>
        <p:txBody>
          <a:bodyPr spcFirstLastPara="1" wrap="square" lIns="91425" tIns="91425" rIns="91425" bIns="91425" anchor="t" anchorCtr="0">
            <a:noAutofit/>
          </a:bodyPr>
          <a:lstStyle/>
          <a:p>
            <a:pPr marL="0" lvl="0" indent="0">
              <a:buNone/>
            </a:pPr>
            <a:endParaRPr lang="es-ES" sz="1600" dirty="0"/>
          </a:p>
          <a:p>
            <a:pPr marL="285750" lvl="0" indent="-285750">
              <a:buFont typeface="Wingdings" panose="05000000000000000000" pitchFamily="2" charset="2"/>
              <a:buChar char="ü"/>
            </a:pPr>
            <a:r>
              <a:rPr lang="es-ES" sz="1600" dirty="0"/>
              <a:t>El diagrama de flujo de control presenta el flujo del programa y permite </a:t>
            </a:r>
            <a:r>
              <a:rPr lang="es-ES" sz="1600" dirty="0" smtClean="0"/>
              <a:t>la detección </a:t>
            </a:r>
            <a:r>
              <a:rPr lang="es-ES" sz="1600" dirty="0"/>
              <a:t>de “ramas muertas” y código inalcanzable.</a:t>
            </a:r>
          </a:p>
          <a:p>
            <a:pPr marL="285750" lvl="0" indent="-285750">
              <a:buFont typeface="Wingdings" panose="05000000000000000000" pitchFamily="2" charset="2"/>
              <a:buChar char="ü"/>
            </a:pPr>
            <a:r>
              <a:rPr lang="es-ES" sz="1600" dirty="0"/>
              <a:t> Las anomalías en los datos se detectan utilizando el análisis del flujo de datos</a:t>
            </a:r>
            <a:r>
              <a:rPr lang="es-ES" sz="1600" dirty="0" smtClean="0"/>
              <a:t>.</a:t>
            </a:r>
          </a:p>
          <a:p>
            <a:pPr marL="285750" lvl="0" indent="-285750">
              <a:buFont typeface="Wingdings" panose="05000000000000000000" pitchFamily="2" charset="2"/>
              <a:buChar char="ü"/>
            </a:pPr>
            <a:r>
              <a:rPr lang="es-ES" sz="1600" dirty="0"/>
              <a:t>Las métricas pueden ser utilizadas para evaluar la complejidad </a:t>
            </a:r>
            <a:r>
              <a:rPr lang="es-ES" sz="1600" dirty="0" smtClean="0"/>
              <a:t>estructural.</a:t>
            </a:r>
            <a:endParaRPr lang="es-ES" sz="1600" dirty="0"/>
          </a:p>
          <a:p>
            <a:pPr marL="285750" lvl="0" indent="-285750">
              <a:buFont typeface="Wingdings" panose="05000000000000000000" pitchFamily="2" charset="2"/>
              <a:buChar char="ü"/>
            </a:pPr>
            <a:r>
              <a:rPr lang="es-ES" sz="1600" dirty="0"/>
              <a:t>conduciendo a una estimación del esfuerzo en pruebas a esperar.</a:t>
            </a:r>
            <a:endParaRPr sz="1600" dirty="0"/>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51</a:t>
            </a:fld>
            <a:endParaRPr/>
          </a:p>
        </p:txBody>
      </p:sp>
      <p:grpSp>
        <p:nvGrpSpPr>
          <p:cNvPr id="7" name="Google Shape;742;p38"/>
          <p:cNvGrpSpPr/>
          <p:nvPr/>
        </p:nvGrpSpPr>
        <p:grpSpPr>
          <a:xfrm>
            <a:off x="1295400" y="1295928"/>
            <a:ext cx="1295400" cy="1171047"/>
            <a:chOff x="2583325" y="2972875"/>
            <a:chExt cx="462850" cy="445750"/>
          </a:xfrm>
        </p:grpSpPr>
        <p:sp>
          <p:nvSpPr>
            <p:cNvPr id="8" name="Google Shape;743;p3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4;p3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63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3">
                                            <p:txEl>
                                              <p:pRg st="1" end="1"/>
                                            </p:txEl>
                                          </p:spTgt>
                                        </p:tgtEl>
                                        <p:attrNameLst>
                                          <p:attrName>style.visibility</p:attrName>
                                        </p:attrNameLst>
                                      </p:cBhvr>
                                      <p:to>
                                        <p:strVal val="visible"/>
                                      </p:to>
                                    </p:set>
                                    <p:animEffect transition="in" filter="fade">
                                      <p:cBhvr>
                                        <p:cTn id="7" dur="1000"/>
                                        <p:tgtEl>
                                          <p:spTgt spid="573">
                                            <p:txEl>
                                              <p:pRg st="1" end="1"/>
                                            </p:txEl>
                                          </p:spTgt>
                                        </p:tgtEl>
                                      </p:cBhvr>
                                    </p:animEffect>
                                    <p:anim calcmode="lin" valueType="num">
                                      <p:cBhvr>
                                        <p:cTn id="8" dur="1000" fill="hold"/>
                                        <p:tgtEl>
                                          <p:spTgt spid="57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73">
                                            <p:txEl>
                                              <p:pRg st="2" end="2"/>
                                            </p:txEl>
                                          </p:spTgt>
                                        </p:tgtEl>
                                        <p:attrNameLst>
                                          <p:attrName>style.visibility</p:attrName>
                                        </p:attrNameLst>
                                      </p:cBhvr>
                                      <p:to>
                                        <p:strVal val="visible"/>
                                      </p:to>
                                    </p:set>
                                    <p:animEffect transition="in" filter="fade">
                                      <p:cBhvr>
                                        <p:cTn id="14" dur="1000"/>
                                        <p:tgtEl>
                                          <p:spTgt spid="573">
                                            <p:txEl>
                                              <p:pRg st="2" end="2"/>
                                            </p:txEl>
                                          </p:spTgt>
                                        </p:tgtEl>
                                      </p:cBhvr>
                                    </p:animEffect>
                                    <p:anim calcmode="lin" valueType="num">
                                      <p:cBhvr>
                                        <p:cTn id="15" dur="1000" fill="hold"/>
                                        <p:tgtEl>
                                          <p:spTgt spid="57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7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73">
                                            <p:txEl>
                                              <p:pRg st="3" end="3"/>
                                            </p:txEl>
                                          </p:spTgt>
                                        </p:tgtEl>
                                        <p:attrNameLst>
                                          <p:attrName>style.visibility</p:attrName>
                                        </p:attrNameLst>
                                      </p:cBhvr>
                                      <p:to>
                                        <p:strVal val="visible"/>
                                      </p:to>
                                    </p:set>
                                    <p:animEffect transition="in" filter="fade">
                                      <p:cBhvr>
                                        <p:cTn id="21" dur="1000"/>
                                        <p:tgtEl>
                                          <p:spTgt spid="573">
                                            <p:txEl>
                                              <p:pRg st="3" end="3"/>
                                            </p:txEl>
                                          </p:spTgt>
                                        </p:tgtEl>
                                      </p:cBhvr>
                                    </p:animEffect>
                                    <p:anim calcmode="lin" valueType="num">
                                      <p:cBhvr>
                                        <p:cTn id="22" dur="1000" fill="hold"/>
                                        <p:tgtEl>
                                          <p:spTgt spid="57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7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73">
                                            <p:txEl>
                                              <p:pRg st="4" end="4"/>
                                            </p:txEl>
                                          </p:spTgt>
                                        </p:tgtEl>
                                        <p:attrNameLst>
                                          <p:attrName>style.visibility</p:attrName>
                                        </p:attrNameLst>
                                      </p:cBhvr>
                                      <p:to>
                                        <p:strVal val="visible"/>
                                      </p:to>
                                    </p:set>
                                    <p:animEffect transition="in" filter="fade">
                                      <p:cBhvr>
                                        <p:cTn id="28" dur="1000"/>
                                        <p:tgtEl>
                                          <p:spTgt spid="573">
                                            <p:txEl>
                                              <p:pRg st="4" end="4"/>
                                            </p:txEl>
                                          </p:spTgt>
                                        </p:tgtEl>
                                      </p:cBhvr>
                                    </p:animEffect>
                                    <p:anim calcmode="lin" valueType="num">
                                      <p:cBhvr>
                                        <p:cTn id="29" dur="1000" fill="hold"/>
                                        <p:tgtEl>
                                          <p:spTgt spid="57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7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996778" y="650950"/>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smtClean="0"/>
              <a:t>Fases de un Revisión</a:t>
            </a:r>
            <a:endParaRPr dirty="0"/>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2" name="CuadroTexto 1"/>
          <p:cNvSpPr txBox="1"/>
          <p:nvPr/>
        </p:nvSpPr>
        <p:spPr>
          <a:xfrm>
            <a:off x="2921568" y="1423555"/>
            <a:ext cx="3541577" cy="3323987"/>
          </a:xfrm>
          <a:prstGeom prst="rect">
            <a:avLst/>
          </a:prstGeom>
          <a:noFill/>
        </p:spPr>
        <p:txBody>
          <a:bodyPr wrap="square" rtlCol="0">
            <a:spAutoFit/>
          </a:bodyPr>
          <a:lstStyle/>
          <a:p>
            <a:r>
              <a:rPr lang="es-CO" sz="1600" dirty="0" smtClean="0">
                <a:solidFill>
                  <a:schemeClr val="bg1"/>
                </a:solidFill>
              </a:rPr>
              <a:t>1.  INICIO:</a:t>
            </a:r>
          </a:p>
          <a:p>
            <a:pPr marL="285750" indent="-285750">
              <a:buFont typeface="Arial" panose="020B0604020202020204" pitchFamily="34" charset="0"/>
              <a:buChar char="•"/>
            </a:pPr>
            <a:r>
              <a:rPr lang="es-CO" sz="1600" dirty="0" smtClean="0">
                <a:solidFill>
                  <a:schemeClr val="bg1"/>
                </a:solidFill>
              </a:rPr>
              <a:t>PLANIFICACION</a:t>
            </a:r>
            <a:endParaRPr lang="es-CO" sz="1600" dirty="0">
              <a:solidFill>
                <a:schemeClr val="bg1"/>
              </a:solidFill>
            </a:endParaRPr>
          </a:p>
          <a:p>
            <a:pPr marL="285750" indent="-285750">
              <a:buFont typeface="Arial" panose="020B0604020202020204" pitchFamily="34" charset="0"/>
              <a:buChar char="•"/>
            </a:pPr>
            <a:r>
              <a:rPr lang="es-CO" sz="1600" dirty="0" smtClean="0">
                <a:solidFill>
                  <a:schemeClr val="bg1"/>
                </a:solidFill>
              </a:rPr>
              <a:t>LANZAMIENTO</a:t>
            </a:r>
          </a:p>
          <a:p>
            <a:pPr marL="285750" indent="-285750">
              <a:buFont typeface="Arial" panose="020B0604020202020204" pitchFamily="34" charset="0"/>
              <a:buChar char="•"/>
            </a:pPr>
            <a:endParaRPr lang="es-CO" sz="1600" dirty="0">
              <a:solidFill>
                <a:schemeClr val="bg1"/>
              </a:solidFill>
            </a:endParaRPr>
          </a:p>
          <a:p>
            <a:r>
              <a:rPr lang="es-CO" sz="1600" dirty="0" smtClean="0">
                <a:solidFill>
                  <a:schemeClr val="bg1"/>
                </a:solidFill>
              </a:rPr>
              <a:t>2. DETECCION DE DEFECTOS</a:t>
            </a:r>
          </a:p>
          <a:p>
            <a:endParaRPr lang="es-CO" sz="1600" dirty="0" smtClean="0">
              <a:solidFill>
                <a:schemeClr val="bg1"/>
              </a:solidFill>
            </a:endParaRPr>
          </a:p>
          <a:p>
            <a:r>
              <a:rPr lang="es-CO" sz="1600" dirty="0" smtClean="0">
                <a:solidFill>
                  <a:schemeClr val="bg1"/>
                </a:solidFill>
              </a:rPr>
              <a:t>3. COLECCIÓN DE DEFECTOS</a:t>
            </a:r>
          </a:p>
          <a:p>
            <a:pPr marL="285750" indent="-285750">
              <a:buFont typeface="Arial" panose="020B0604020202020204" pitchFamily="34" charset="0"/>
              <a:buChar char="•"/>
            </a:pPr>
            <a:r>
              <a:rPr lang="es-CO" sz="1600" dirty="0" smtClean="0">
                <a:solidFill>
                  <a:schemeClr val="bg1"/>
                </a:solidFill>
              </a:rPr>
              <a:t>COMPILACION</a:t>
            </a:r>
          </a:p>
          <a:p>
            <a:endParaRPr lang="es-CO" sz="1600" dirty="0">
              <a:solidFill>
                <a:schemeClr val="bg1"/>
              </a:solidFill>
            </a:endParaRPr>
          </a:p>
          <a:p>
            <a:r>
              <a:rPr lang="es-CO" sz="1600" dirty="0" smtClean="0">
                <a:solidFill>
                  <a:schemeClr val="bg1"/>
                </a:solidFill>
              </a:rPr>
              <a:t>4. REUNION DE REVISIÓN</a:t>
            </a:r>
          </a:p>
          <a:p>
            <a:endParaRPr lang="es-CO" sz="1600" dirty="0">
              <a:solidFill>
                <a:schemeClr val="bg1"/>
              </a:solidFill>
            </a:endParaRPr>
          </a:p>
          <a:p>
            <a:r>
              <a:rPr lang="es-CO" sz="1600" dirty="0" smtClean="0">
                <a:solidFill>
                  <a:schemeClr val="bg1"/>
                </a:solidFill>
              </a:rPr>
              <a:t>5. SEGUIMIENTO </a:t>
            </a:r>
            <a:r>
              <a:rPr lang="es-CO" sz="2000" dirty="0" smtClean="0">
                <a:solidFill>
                  <a:schemeClr val="bg1"/>
                </a:solidFill>
              </a:rPr>
              <a:t>y corrección</a:t>
            </a:r>
            <a:endParaRPr lang="es-CO" sz="1600" dirty="0">
              <a:solidFill>
                <a:schemeClr val="bg1"/>
              </a:solidFill>
            </a:endParaRPr>
          </a:p>
          <a:p>
            <a:r>
              <a:rPr lang="es-CO" dirty="0" smtClean="0"/>
              <a:t> </a:t>
            </a:r>
            <a:endParaRPr lang="en-US" dirty="0"/>
          </a:p>
        </p:txBody>
      </p:sp>
    </p:spTree>
    <p:extLst>
      <p:ext uri="{BB962C8B-B14F-4D97-AF65-F5344CB8AC3E}">
        <p14:creationId xmlns:p14="http://schemas.microsoft.com/office/powerpoint/2010/main" val="3068395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286467" y="639964"/>
            <a:ext cx="482744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5400" dirty="0" smtClean="0"/>
              <a:t>Planificación</a:t>
            </a:r>
            <a:endParaRPr sz="5400" dirty="0"/>
          </a:p>
        </p:txBody>
      </p:sp>
      <p:sp>
        <p:nvSpPr>
          <p:cNvPr id="352" name="Google Shape;352;p13"/>
          <p:cNvSpPr txBox="1">
            <a:spLocks noGrp="1"/>
          </p:cNvSpPr>
          <p:nvPr>
            <p:ph type="body" idx="4294967295"/>
          </p:nvPr>
        </p:nvSpPr>
        <p:spPr>
          <a:xfrm>
            <a:off x="3419138" y="2005396"/>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CO" dirty="0" smtClean="0"/>
              <a:t>EN ESTA PARTE DE LA FASE SE DEBEN REALIZAR LAS SIGUENTES ACTIVIDADES: </a:t>
            </a:r>
          </a:p>
          <a:p>
            <a:pPr marL="285750" indent="-285750"/>
            <a:r>
              <a:rPr lang="es-CO" dirty="0" smtClean="0"/>
              <a:t>Seleccionar los participantes y asignarles roles. el equipo debe contar máximo 5 participante y mínimo 2</a:t>
            </a:r>
          </a:p>
          <a:p>
            <a:pPr marL="285750" indent="-285750"/>
            <a:r>
              <a:rPr lang="es-CO" dirty="0" smtClean="0"/>
              <a:t>Distribuir  el material que se deba revisar</a:t>
            </a:r>
            <a:endParaRPr dirty="0"/>
          </a:p>
        </p:txBody>
      </p:sp>
      <p:pic>
        <p:nvPicPr>
          <p:cNvPr id="353" name="Google Shape;353;p13"/>
          <p:cNvPicPr preferRelativeResize="0"/>
          <p:nvPr/>
        </p:nvPicPr>
        <p:blipFill>
          <a:blip r:embed="rId3">
            <a:extLst>
              <a:ext uri="{28A0092B-C50C-407E-A947-70E740481C1C}">
                <a14:useLocalDpi xmlns:a14="http://schemas.microsoft.com/office/drawing/2010/main" val="0"/>
              </a:ext>
            </a:extLst>
          </a:blip>
          <a:stretch>
            <a:fillRect/>
          </a:stretch>
        </p:blipFill>
        <p:spPr>
          <a:xfrm>
            <a:off x="982813" y="827001"/>
            <a:ext cx="1883100" cy="1573249"/>
          </a:xfrm>
          <a:prstGeom prst="hexagon">
            <a:avLst>
              <a:gd name="adj" fmla="val 28393"/>
              <a:gd name="vf" fmla="val 115470"/>
            </a:avLst>
          </a:prstGeom>
          <a:noFill/>
          <a:ln>
            <a:noFill/>
          </a:ln>
        </p:spPr>
      </p:pic>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906022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602537" y="571500"/>
            <a:ext cx="5638800" cy="12433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5400" dirty="0" smtClean="0"/>
              <a:t>Etapa de Lanzamiento</a:t>
            </a:r>
            <a:endParaRPr sz="4000" dirty="0"/>
          </a:p>
        </p:txBody>
      </p:sp>
      <p:sp>
        <p:nvSpPr>
          <p:cNvPr id="360" name="Google Shape;360;p14"/>
          <p:cNvSpPr txBox="1">
            <a:spLocks noGrp="1"/>
          </p:cNvSpPr>
          <p:nvPr>
            <p:ph type="subTitle" idx="1"/>
          </p:nvPr>
        </p:nvSpPr>
        <p:spPr>
          <a:xfrm>
            <a:off x="2722418" y="2075490"/>
            <a:ext cx="5696100" cy="23952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1600" dirty="0" smtClean="0"/>
              <a:t>Es una primera reunión donde el autor explica el producto a inspeccionar a los otros participantes </a:t>
            </a:r>
          </a:p>
          <a:p>
            <a:pPr marL="0" lvl="0" indent="0" algn="l" rtl="0">
              <a:spcBef>
                <a:spcPts val="0"/>
              </a:spcBef>
              <a:spcAft>
                <a:spcPts val="0"/>
              </a:spcAft>
              <a:buNone/>
            </a:pPr>
            <a:endParaRPr lang="es-CO" sz="1600" dirty="0"/>
          </a:p>
          <a:p>
            <a:pPr marL="0" lvl="0" indent="0" algn="l" rtl="0">
              <a:spcBef>
                <a:spcPts val="0"/>
              </a:spcBef>
              <a:spcAft>
                <a:spcPts val="0"/>
              </a:spcAft>
              <a:buNone/>
            </a:pPr>
            <a:r>
              <a:rPr lang="es-CO" sz="1600" dirty="0" smtClean="0"/>
              <a:t>Esta reunión puede ser opcional, solo es necesaria si:</a:t>
            </a:r>
          </a:p>
          <a:p>
            <a:pPr marL="285750" lvl="0" indent="-285750" algn="l" rtl="0">
              <a:spcBef>
                <a:spcPts val="0"/>
              </a:spcBef>
              <a:spcAft>
                <a:spcPts val="0"/>
              </a:spcAft>
              <a:buFont typeface="Arial" panose="020B0604020202020204" pitchFamily="34" charset="0"/>
              <a:buChar char="•"/>
            </a:pPr>
            <a:r>
              <a:rPr lang="es-CO" sz="1600" dirty="0" smtClean="0"/>
              <a:t>Si el producto es complejo o difícil de leer , se deben dar una explicación sobre el producto inspeccionado </a:t>
            </a:r>
          </a:p>
          <a:p>
            <a:pPr marL="285750" lvl="0" indent="-285750" algn="l" rtl="0">
              <a:spcBef>
                <a:spcPts val="0"/>
              </a:spcBef>
              <a:spcAft>
                <a:spcPts val="0"/>
              </a:spcAft>
              <a:buFont typeface="Arial" panose="020B0604020202020204" pitchFamily="34" charset="0"/>
              <a:buChar char="•"/>
            </a:pPr>
            <a:endParaRPr lang="es-CO" sz="1600" dirty="0" smtClean="0"/>
          </a:p>
          <a:p>
            <a:pPr marL="285750" lvl="0" indent="-285750" algn="l" rtl="0">
              <a:spcBef>
                <a:spcPts val="0"/>
              </a:spcBef>
              <a:spcAft>
                <a:spcPts val="0"/>
              </a:spcAft>
              <a:buFont typeface="Arial" panose="020B0604020202020204" pitchFamily="34" charset="0"/>
              <a:buChar char="•"/>
            </a:pPr>
            <a:r>
              <a:rPr lang="es-CO" sz="1600" dirty="0" smtClean="0"/>
              <a:t>Si el producto pertenece a un software de gran tamaño; se debe explicar las relaciones entre este producto y el sistema software en su globalidad</a:t>
            </a:r>
            <a:endParaRPr sz="1600"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94" y="1735750"/>
            <a:ext cx="2192962" cy="1537357"/>
          </a:xfrm>
          <a:prstGeom prst="rect">
            <a:avLst/>
          </a:prstGeom>
        </p:spPr>
      </p:pic>
    </p:spTree>
    <p:extLst>
      <p:ext uri="{BB962C8B-B14F-4D97-AF65-F5344CB8AC3E}">
        <p14:creationId xmlns:p14="http://schemas.microsoft.com/office/powerpoint/2010/main" val="928402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767425" y="372550"/>
            <a:ext cx="499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6000" dirty="0" smtClean="0"/>
              <a:t>Fase de detección</a:t>
            </a:r>
            <a:endParaRPr sz="6000" dirty="0"/>
          </a:p>
        </p:txBody>
      </p:sp>
      <p:sp>
        <p:nvSpPr>
          <p:cNvPr id="381" name="Google Shape;381;p17"/>
          <p:cNvSpPr txBox="1">
            <a:spLocks noGrp="1"/>
          </p:cNvSpPr>
          <p:nvPr>
            <p:ph type="subTitle" idx="4294967295"/>
          </p:nvPr>
        </p:nvSpPr>
        <p:spPr>
          <a:xfrm>
            <a:off x="3815847" y="2170704"/>
            <a:ext cx="4333800" cy="784800"/>
          </a:xfrm>
          <a:prstGeom prst="rect">
            <a:avLst/>
          </a:prstGeom>
        </p:spPr>
        <p:txBody>
          <a:bodyPr spcFirstLastPara="1" wrap="square" lIns="91425" tIns="91425" rIns="91425" bIns="91425" anchor="t" anchorCtr="0">
            <a:noAutofit/>
          </a:bodyPr>
          <a:lstStyle/>
          <a:p>
            <a:pPr marL="342900" indent="-342900"/>
            <a:r>
              <a:rPr lang="es-CO" sz="2400" dirty="0" smtClean="0">
                <a:latin typeface="Times New Roman" panose="02020603050405020304" pitchFamily="18" charset="0"/>
                <a:cs typeface="Times New Roman" panose="02020603050405020304" pitchFamily="18" charset="0"/>
              </a:rPr>
              <a:t>Cada miembro realizar individualmente la lectura del materia</a:t>
            </a:r>
          </a:p>
          <a:p>
            <a:pPr marL="342900" indent="-342900"/>
            <a:r>
              <a:rPr lang="es-CO" sz="2400" dirty="0" smtClean="0">
                <a:latin typeface="Times New Roman" panose="02020603050405020304" pitchFamily="18" charset="0"/>
                <a:cs typeface="Times New Roman" panose="02020603050405020304" pitchFamily="18" charset="0"/>
              </a:rPr>
              <a:t>Si no se realiza en forma individual se corre el riesgo de que los participantes sean mas reservados</a:t>
            </a:r>
            <a:endParaRPr sz="2400" dirty="0">
              <a:latin typeface="Times New Roman" panose="02020603050405020304" pitchFamily="18" charset="0"/>
              <a:cs typeface="Times New Roman" panose="02020603050405020304" pitchFamily="18" charset="0"/>
            </a:endParaRP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659275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1889</Words>
  <Application>Microsoft Office PowerPoint</Application>
  <PresentationFormat>Presentación en pantalla (16:9)</PresentationFormat>
  <Paragraphs>269</Paragraphs>
  <Slides>51</Slides>
  <Notes>51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Times New Roman</vt:lpstr>
      <vt:lpstr>Muli</vt:lpstr>
      <vt:lpstr>Nixie One</vt:lpstr>
      <vt:lpstr>Arial</vt:lpstr>
      <vt:lpstr>Wingdings</vt:lpstr>
      <vt:lpstr>Helvetica Neue</vt:lpstr>
      <vt:lpstr>Imogen template</vt:lpstr>
      <vt:lpstr>ANALISIS ESTATICO DE SOFTWARE </vt:lpstr>
      <vt:lpstr>Presentación de PowerPoint</vt:lpstr>
      <vt:lpstr>Presentación de PowerPoint</vt:lpstr>
      <vt:lpstr>Presentación de PowerPoint</vt:lpstr>
      <vt:lpstr>Actividades de una  revisión formal </vt:lpstr>
      <vt:lpstr>Fases de un Revisión</vt:lpstr>
      <vt:lpstr>Planificación</vt:lpstr>
      <vt:lpstr>Etapa de Lanzamiento</vt:lpstr>
      <vt:lpstr>Fase de detección</vt:lpstr>
      <vt:lpstr>Fase de coleccion </vt:lpstr>
      <vt:lpstr>Etapa de compilación</vt:lpstr>
      <vt:lpstr>Reunión de revisión </vt:lpstr>
      <vt:lpstr>Fase de corrección y seguimiento</vt:lpstr>
      <vt:lpstr>Funciones y responsabilidades</vt:lpstr>
      <vt:lpstr>Tipos de revisiones</vt:lpstr>
      <vt:lpstr>Revisión informal</vt:lpstr>
      <vt:lpstr>Revisión informal</vt:lpstr>
      <vt:lpstr>Revisión técnica</vt:lpstr>
      <vt:lpstr>Inspecciones</vt:lpstr>
      <vt:lpstr>ANÁLISIS ESTÁTICO MEDIANTE HERRAMIENTAS </vt:lpstr>
      <vt:lpstr>Análisis estático mediante herramientas</vt:lpstr>
      <vt:lpstr>Posibles aspectos a ser comprobados con análisis estático</vt:lpstr>
      <vt:lpstr>Reglas y estándares de programación.</vt:lpstr>
      <vt:lpstr>Diseño de un programa (análisis del flujo de control).</vt:lpstr>
      <vt:lpstr>Uso de datos (análisis del flujo de datos)</vt:lpstr>
      <vt:lpstr>Complejidad de la estructura de un programa.</vt:lpstr>
      <vt:lpstr>Primer aspecto general</vt:lpstr>
      <vt:lpstr>Segundo aspecto general</vt:lpstr>
      <vt:lpstr>Presentación de PowerPoint</vt:lpstr>
      <vt:lpstr>Analizador</vt:lpstr>
      <vt:lpstr>Análisis del flujo de control</vt:lpstr>
      <vt:lpstr>Presentación de PowerPoint</vt:lpstr>
      <vt:lpstr>Presentación de PowerPoint</vt:lpstr>
      <vt:lpstr>Se denomina también "Grafo dirigido" y están compuestos por:</vt:lpstr>
      <vt:lpstr>Presentación de PowerPoint</vt:lpstr>
      <vt:lpstr>Las anomalías pueden ser detectadas fácilmente, los defectos se hacen evidentes.  </vt:lpstr>
      <vt:lpstr>Análisis del flujo de datos</vt:lpstr>
      <vt:lpstr>Las métricas y su cálculo.</vt:lpstr>
      <vt:lpstr>Ciertos aspectos de la calidad de un programa pueden ser medidos utilizando métricas.</vt:lpstr>
      <vt:lpstr>Métricas diferentes tratan aspectos diferentes de la complejidad de programa.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estático</vt:lpstr>
      <vt:lpstr>Resultado del análisis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ESTATICO DE SOFTWARE</dc:title>
  <dc:creator>Jan Carlos</dc:creator>
  <cp:lastModifiedBy>Jan Carlos</cp:lastModifiedBy>
  <cp:revision>49</cp:revision>
  <dcterms:modified xsi:type="dcterms:W3CDTF">2019-11-17T17:49:20Z</dcterms:modified>
</cp:coreProperties>
</file>